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2"/>
  </p:notesMasterIdLst>
  <p:sldIdLst>
    <p:sldId id="256" r:id="rId2"/>
    <p:sldId id="321" r:id="rId3"/>
    <p:sldId id="322" r:id="rId4"/>
    <p:sldId id="320" r:id="rId5"/>
    <p:sldId id="324" r:id="rId6"/>
    <p:sldId id="319" r:id="rId7"/>
    <p:sldId id="326" r:id="rId8"/>
    <p:sldId id="354" r:id="rId9"/>
    <p:sldId id="355" r:id="rId10"/>
    <p:sldId id="356" r:id="rId11"/>
    <p:sldId id="330" r:id="rId12"/>
    <p:sldId id="331" r:id="rId13"/>
    <p:sldId id="332" r:id="rId14"/>
    <p:sldId id="333" r:id="rId15"/>
    <p:sldId id="334" r:id="rId16"/>
    <p:sldId id="346" r:id="rId17"/>
    <p:sldId id="347" r:id="rId18"/>
    <p:sldId id="348" r:id="rId19"/>
    <p:sldId id="349" r:id="rId20"/>
    <p:sldId id="335" r:id="rId21"/>
    <p:sldId id="269" r:id="rId22"/>
    <p:sldId id="336" r:id="rId23"/>
    <p:sldId id="314" r:id="rId24"/>
    <p:sldId id="317" r:id="rId25"/>
    <p:sldId id="318" r:id="rId26"/>
    <p:sldId id="338" r:id="rId27"/>
    <p:sldId id="357" r:id="rId28"/>
    <p:sldId id="358" r:id="rId29"/>
    <p:sldId id="345" r:id="rId30"/>
    <p:sldId id="26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C4"/>
    <a:srgbClr val="FAFFBD"/>
    <a:srgbClr val="282780"/>
    <a:srgbClr val="C02C2E"/>
    <a:srgbClr val="C0C5D9"/>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50067" autoAdjust="0"/>
  </p:normalViewPr>
  <p:slideViewPr>
    <p:cSldViewPr>
      <p:cViewPr varScale="1">
        <p:scale>
          <a:sx n="72" d="100"/>
          <a:sy n="72" d="100"/>
        </p:scale>
        <p:origin x="132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FAA3A-863D-4334-AD57-D7B80F748717}" type="datetimeFigureOut">
              <a:rPr lang="en-US" smtClean="0"/>
              <a:pPr/>
              <a:t>8/2/2016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28EF-169C-491E-BD70-31D45DDADFB3}" type="slidenum">
              <a:rPr lang="en-US" smtClean="0"/>
              <a:pPr/>
              <a:t>‹#›</a:t>
            </a:fld>
            <a:endParaRPr lang="en-US"/>
          </a:p>
        </p:txBody>
      </p:sp>
    </p:spTree>
    <p:extLst>
      <p:ext uri="{BB962C8B-B14F-4D97-AF65-F5344CB8AC3E}">
        <p14:creationId xmlns:p14="http://schemas.microsoft.com/office/powerpoint/2010/main" val="370489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7.png"/><Relationship Id="rId7" Type="http://schemas.openxmlformats.org/officeDocument/2006/relationships/image" Target="../media/image5.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2.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356184"/>
            <a:ext cx="6371924" cy="2135872"/>
          </a:xfrm>
          <a:prstGeom prst="rect">
            <a:avLst/>
          </a:prstGeom>
        </p:spPr>
      </p:pic>
      <p:sp>
        <p:nvSpPr>
          <p:cNvPr id="23" name="Subtitle 2"/>
          <p:cNvSpPr>
            <a:spLocks noGrp="1"/>
          </p:cNvSpPr>
          <p:nvPr>
            <p:ph type="subTitle" idx="1" hasCustomPrompt="1"/>
          </p:nvPr>
        </p:nvSpPr>
        <p:spPr>
          <a:xfrm>
            <a:off x="477551" y="3623785"/>
            <a:ext cx="5788493" cy="584602"/>
          </a:xfrm>
          <a:prstGeom prst="rect">
            <a:avLst/>
          </a:prstGeom>
        </p:spPr>
        <p:txBody>
          <a:bodyPr anchor="t"/>
          <a:lstStyle>
            <a:lvl1pPr marL="0" indent="0" algn="l">
              <a:buNone/>
              <a:defRPr sz="140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&lt;subtitle&gt; | &lt;Date&gt;</a:t>
            </a:r>
          </a:p>
        </p:txBody>
      </p:sp>
      <p:sp>
        <p:nvSpPr>
          <p:cNvPr id="22" name="Title 1"/>
          <p:cNvSpPr>
            <a:spLocks noGrp="1"/>
          </p:cNvSpPr>
          <p:nvPr>
            <p:ph type="ctrTitle" hasCustomPrompt="1"/>
          </p:nvPr>
        </p:nvSpPr>
        <p:spPr>
          <a:xfrm>
            <a:off x="477553" y="2637327"/>
            <a:ext cx="5788493" cy="914400"/>
          </a:xfrm>
          <a:prstGeom prst="rect">
            <a:avLst/>
          </a:prstGeom>
        </p:spPr>
        <p:txBody>
          <a:bodyPr anchor="b"/>
          <a:lstStyle>
            <a:lvl1pPr algn="l">
              <a:defRPr sz="2400" b="0">
                <a:solidFill>
                  <a:schemeClr val="bg1"/>
                </a:solidFill>
              </a:defRPr>
            </a:lvl1pPr>
          </a:lstStyle>
          <a:p>
            <a:r>
              <a:rPr lang="en-US" dirty="0"/>
              <a:t>&lt;TITLE&gt;</a:t>
            </a:r>
          </a:p>
        </p:txBody>
      </p:sp>
      <p:grpSp>
        <p:nvGrpSpPr>
          <p:cNvPr id="2" name="Group 1"/>
          <p:cNvGrpSpPr/>
          <p:nvPr/>
        </p:nvGrpSpPr>
        <p:grpSpPr>
          <a:xfrm>
            <a:off x="352422" y="6335210"/>
            <a:ext cx="5247524" cy="387604"/>
            <a:chOff x="216650" y="6399578"/>
            <a:chExt cx="5247524" cy="387604"/>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8167" y="6458089"/>
              <a:ext cx="884407" cy="222224"/>
            </a:xfrm>
            <a:prstGeom prst="rect">
              <a:avLst/>
            </a:prstGeom>
          </p:spPr>
        </p:pic>
        <p:pic>
          <p:nvPicPr>
            <p:cNvPr id="26" name="Picture 29" descr="O_GoldPartner_cl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1277" y="6446055"/>
              <a:ext cx="878554" cy="246293"/>
            </a:xfrm>
            <a:prstGeom prst="rect">
              <a:avLst/>
            </a:prstGeom>
            <a:noFill/>
            <a:ln w="9525">
              <a:noFill/>
              <a:miter lim="800000"/>
              <a:headEnd/>
              <a:tailEnd/>
            </a:ln>
          </p:spPr>
        </p:pic>
        <p:pic>
          <p:nvPicPr>
            <p:cNvPr id="27" name="Picture 3" descr="C:\Documents and Settings\shanti.singh\My Documents\Downloads\Bpem__c_.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3365" y="6460575"/>
              <a:ext cx="440981" cy="217252"/>
            </a:xfrm>
            <a:prstGeom prst="rect">
              <a:avLst/>
            </a:prstGeom>
            <a:noFill/>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92261" y="6452456"/>
              <a:ext cx="505482" cy="233491"/>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34805" y="6441356"/>
              <a:ext cx="729369" cy="25569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2574" y="6454346"/>
              <a:ext cx="528336" cy="229711"/>
            </a:xfrm>
            <a:prstGeom prst="rect">
              <a:avLst/>
            </a:prstGeom>
          </p:spPr>
        </p:pic>
        <p:pic>
          <p:nvPicPr>
            <p:cNvPr id="1026" name="Picture 3" descr="iso200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6650" y="6399578"/>
              <a:ext cx="349516" cy="38760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2" descr="iso200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4816" y="6399578"/>
              <a:ext cx="348395" cy="38760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8108" y="2358189"/>
            <a:ext cx="2725892" cy="2137612"/>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44076" y="434246"/>
            <a:ext cx="1489898" cy="1136277"/>
          </a:xfrm>
          <a:prstGeom prst="rect">
            <a:avLst/>
          </a:prstGeom>
        </p:spPr>
      </p:pic>
    </p:spTree>
    <p:extLst>
      <p:ext uri="{BB962C8B-B14F-4D97-AF65-F5344CB8AC3E}">
        <p14:creationId xmlns:p14="http://schemas.microsoft.com/office/powerpoint/2010/main" val="17563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6551414"/>
            <a:ext cx="9144000" cy="311203"/>
          </a:xfrm>
          <a:prstGeom prst="rect">
            <a:avLst/>
          </a:prstGeom>
        </p:spPr>
      </p:pic>
      <p:sp>
        <p:nvSpPr>
          <p:cNvPr id="24" name="Rectangle 23"/>
          <p:cNvSpPr/>
          <p:nvPr/>
        </p:nvSpPr>
        <p:spPr>
          <a:xfrm>
            <a:off x="8686800" y="6551414"/>
            <a:ext cx="457200" cy="3112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9144000" cy="6280050"/>
          </a:xfrm>
          <a:prstGeom prst="rect">
            <a:avLst/>
          </a:prstGeom>
        </p:spPr>
      </p:pic>
      <p:sp>
        <p:nvSpPr>
          <p:cNvPr id="20" name="Text Placeholder 19"/>
          <p:cNvSpPr>
            <a:spLocks noGrp="1"/>
          </p:cNvSpPr>
          <p:nvPr>
            <p:ph type="body" sz="quarter" idx="10"/>
          </p:nvPr>
        </p:nvSpPr>
        <p:spPr>
          <a:xfrm>
            <a:off x="457200" y="1341120"/>
            <a:ext cx="8001000" cy="4191000"/>
          </a:xfrm>
          <a:prstGeom prst="rect">
            <a:avLst/>
          </a:prstGeom>
        </p:spPr>
        <p:txBody>
          <a:bodyPr numCol="2"/>
          <a:lstStyle>
            <a:lvl1pPr>
              <a:spcBef>
                <a:spcPts val="0"/>
              </a:spcBef>
              <a:spcAft>
                <a:spcPts val="1200"/>
              </a:spcAft>
              <a:buClr>
                <a:schemeClr val="bg1"/>
              </a:buClr>
              <a:buSzPct val="140000"/>
              <a:buFont typeface="Calibri" pitchFamily="34" charset="0"/>
              <a:buChar char="»"/>
              <a:defRPr sz="1600">
                <a:solidFill>
                  <a:schemeClr val="bg1"/>
                </a:solidFill>
              </a:defRPr>
            </a:lvl1pPr>
            <a:lvl2pPr>
              <a:spcBef>
                <a:spcPts val="0"/>
              </a:spcBef>
              <a:spcAft>
                <a:spcPts val="1200"/>
              </a:spcAft>
              <a:buClr>
                <a:schemeClr val="bg1"/>
              </a:buClr>
              <a:defRPr sz="1200">
                <a:solidFill>
                  <a:schemeClr val="bg1"/>
                </a:solidFill>
              </a:defRPr>
            </a:lvl2pPr>
            <a:lvl3pPr>
              <a:spcBef>
                <a:spcPts val="0"/>
              </a:spcBef>
              <a:spcAft>
                <a:spcPts val="1200"/>
              </a:spcAft>
              <a:buClr>
                <a:schemeClr val="bg1"/>
              </a:buClr>
              <a:defRPr sz="1200">
                <a:solidFill>
                  <a:schemeClr val="bg1"/>
                </a:solidFill>
              </a:defRPr>
            </a:lvl3pPr>
            <a:lvl4pPr>
              <a:spcBef>
                <a:spcPts val="0"/>
              </a:spcBef>
              <a:spcAft>
                <a:spcPts val="1200"/>
              </a:spcAft>
              <a:buClr>
                <a:schemeClr val="bg1"/>
              </a:buClr>
              <a:defRPr sz="1200">
                <a:solidFill>
                  <a:schemeClr val="bg1"/>
                </a:solidFill>
              </a:defRPr>
            </a:lvl4pPr>
            <a:lvl5pPr>
              <a:spcBef>
                <a:spcPts val="0"/>
              </a:spcBef>
              <a:spcAft>
                <a:spcPts val="1200"/>
              </a:spcAft>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381000" y="223378"/>
            <a:ext cx="5231331" cy="707886"/>
          </a:xfrm>
          <a:prstGeom prst="rect">
            <a:avLst/>
          </a:prstGeom>
          <a:noFill/>
        </p:spPr>
        <p:txBody>
          <a:bodyPr wrap="square" rtlCol="0">
            <a:spAutoFit/>
          </a:bodyPr>
          <a:lstStyle/>
          <a:p>
            <a:r>
              <a:rPr lang="en-IN" sz="4000" dirty="0">
                <a:solidFill>
                  <a:schemeClr val="bg1"/>
                </a:solidFill>
                <a:latin typeface="Trebuchet MS" panose="020B0603020202020204" pitchFamily="34" charset="0"/>
              </a:rPr>
              <a:t>Agenda</a:t>
            </a:r>
          </a:p>
        </p:txBody>
      </p:sp>
      <p:cxnSp>
        <p:nvCxnSpPr>
          <p:cNvPr id="9" name="Straight Connector 8"/>
          <p:cNvCxnSpPr>
            <a:endCxn id="7" idx="2"/>
          </p:cNvCxnSpPr>
          <p:nvPr/>
        </p:nvCxnSpPr>
        <p:spPr>
          <a:xfrm>
            <a:off x="457200" y="931264"/>
            <a:ext cx="2539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2512" y="100261"/>
            <a:ext cx="826063" cy="630000"/>
          </a:xfrm>
          <a:prstGeom prst="rect">
            <a:avLst/>
          </a:prstGeom>
        </p:spPr>
      </p:pic>
      <p:sp>
        <p:nvSpPr>
          <p:cNvPr id="14" name="Rectangle 5"/>
          <p:cNvSpPr>
            <a:spLocks noGrp="1" noChangeArrowheads="1"/>
          </p:cNvSpPr>
          <p:nvPr>
            <p:ph type="ftr" sz="quarter" idx="11"/>
          </p:nvPr>
        </p:nvSpPr>
        <p:spPr>
          <a:xfrm>
            <a:off x="203201" y="6593411"/>
            <a:ext cx="5446150" cy="233362"/>
          </a:xfrm>
          <a:prstGeom prst="rect">
            <a:avLst/>
          </a:prstGeom>
        </p:spPr>
        <p:txBody>
          <a:bodyPr anchor="ctr"/>
          <a:lstStyle>
            <a:lvl1pPr algn="l" eaLnBrk="0" hangingPunct="0">
              <a:defRPr sz="800">
                <a:solidFill>
                  <a:schemeClr val="bg1"/>
                </a:solidFill>
                <a:latin typeface="Calibri" pitchFamily="34" charset="0"/>
                <a:cs typeface="Calibri" pitchFamily="34" charset="0"/>
              </a:defRPr>
            </a:lvl1pPr>
          </a:lstStyle>
          <a:p>
            <a:pPr>
              <a:defRPr/>
            </a:pPr>
            <a:r>
              <a:rPr lang="en-US" dirty="0"/>
              <a:t>Espire Strategy, Positioning &amp; Service Catalogue | 2016</a:t>
            </a:r>
          </a:p>
        </p:txBody>
      </p:sp>
      <p:sp>
        <p:nvSpPr>
          <p:cNvPr id="19" name="Rectangle 34"/>
          <p:cNvSpPr>
            <a:spLocks noChangeArrowheads="1"/>
          </p:cNvSpPr>
          <p:nvPr/>
        </p:nvSpPr>
        <p:spPr bwMode="auto">
          <a:xfrm>
            <a:off x="6054291" y="6579123"/>
            <a:ext cx="2443164" cy="261938"/>
          </a:xfrm>
          <a:prstGeom prst="rect">
            <a:avLst/>
          </a:prstGeom>
          <a:noFill/>
          <a:ln w="9525">
            <a:noFill/>
            <a:miter lim="800000"/>
            <a:headEnd/>
            <a:tailEnd/>
          </a:ln>
          <a:effectLst/>
        </p:spPr>
        <p:txBody>
          <a:bodyPr lIns="91428" tIns="45714" rIns="91428" bIns="45714" anchor="ctr"/>
          <a:lstStyle/>
          <a:p>
            <a:pPr algn="r">
              <a:lnSpc>
                <a:spcPct val="100000"/>
              </a:lnSpc>
              <a:spcBef>
                <a:spcPct val="50000"/>
              </a:spcBef>
              <a:spcAft>
                <a:spcPct val="0"/>
              </a:spcAft>
              <a:buClrTx/>
              <a:buFontTx/>
              <a:buNone/>
              <a:defRPr/>
            </a:pPr>
            <a:r>
              <a:rPr lang="fr-FR" sz="800" dirty="0">
                <a:solidFill>
                  <a:schemeClr val="bg1"/>
                </a:solidFill>
                <a:latin typeface="+mj-lt"/>
              </a:rPr>
              <a:t>© 2016 Espire Infolabs | www.espire.com</a:t>
            </a:r>
          </a:p>
        </p:txBody>
      </p:sp>
      <p:sp>
        <p:nvSpPr>
          <p:cNvPr id="23" name="Rectangle 6"/>
          <p:cNvSpPr>
            <a:spLocks noGrp="1" noChangeArrowheads="1"/>
          </p:cNvSpPr>
          <p:nvPr>
            <p:ph type="sldNum" sz="quarter" idx="12"/>
          </p:nvPr>
        </p:nvSpPr>
        <p:spPr>
          <a:xfrm>
            <a:off x="8744524" y="6593700"/>
            <a:ext cx="339291" cy="214313"/>
          </a:xfrm>
          <a:prstGeom prst="rect">
            <a:avLst/>
          </a:prstGeom>
        </p:spPr>
        <p:txBody>
          <a:bodyPr anchor="ctr"/>
          <a:lstStyle>
            <a:lvl1pPr algn="ctr">
              <a:defRPr sz="900">
                <a:solidFill>
                  <a:schemeClr val="bg1"/>
                </a:solidFill>
              </a:defRPr>
            </a:lvl1pPr>
          </a:lstStyle>
          <a:p>
            <a:pPr>
              <a:defRPr/>
            </a:pPr>
            <a:fld id="{FFCDC694-0B0C-034A-9F83-42EE22016468}" type="slidenum">
              <a:rPr lang="en-US" smtClean="0"/>
              <a:pPr>
                <a:defRPr/>
              </a:pPr>
              <a:t>‹#›</a:t>
            </a:fld>
            <a:endParaRPr lang="en-US" dirty="0"/>
          </a:p>
        </p:txBody>
      </p:sp>
    </p:spTree>
    <p:extLst>
      <p:ext uri="{BB962C8B-B14F-4D97-AF65-F5344CB8AC3E}">
        <p14:creationId xmlns:p14="http://schemas.microsoft.com/office/powerpoint/2010/main" val="40259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6551414"/>
            <a:ext cx="9144000" cy="311203"/>
          </a:xfrm>
          <a:prstGeom prst="rect">
            <a:avLst/>
          </a:prstGeom>
        </p:spPr>
      </p:pic>
      <p:sp>
        <p:nvSpPr>
          <p:cNvPr id="16" name="Rectangle 15"/>
          <p:cNvSpPr/>
          <p:nvPr/>
        </p:nvSpPr>
        <p:spPr>
          <a:xfrm>
            <a:off x="8686800" y="6551414"/>
            <a:ext cx="457200" cy="3112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341745" y="1039528"/>
            <a:ext cx="8345055" cy="5056472"/>
          </a:xfrm>
          <a:prstGeom prst="rect">
            <a:avLst/>
          </a:prstGeom>
        </p:spPr>
        <p:txBody>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5"/>
          <p:cNvSpPr>
            <a:spLocks noGrp="1" noChangeArrowheads="1"/>
          </p:cNvSpPr>
          <p:nvPr>
            <p:ph type="ftr" sz="quarter" idx="10"/>
          </p:nvPr>
        </p:nvSpPr>
        <p:spPr>
          <a:xfrm>
            <a:off x="203201" y="6593411"/>
            <a:ext cx="5446150" cy="233362"/>
          </a:xfrm>
          <a:prstGeom prst="rect">
            <a:avLst/>
          </a:prstGeom>
        </p:spPr>
        <p:txBody>
          <a:bodyPr anchor="ctr"/>
          <a:lstStyle>
            <a:lvl1pPr algn="l" eaLnBrk="0" hangingPunct="0">
              <a:defRPr sz="800">
                <a:solidFill>
                  <a:schemeClr val="bg1"/>
                </a:solidFill>
                <a:latin typeface="Calibri" pitchFamily="34" charset="0"/>
                <a:cs typeface="Calibri" pitchFamily="34" charset="0"/>
              </a:defRPr>
            </a:lvl1pPr>
          </a:lstStyle>
          <a:p>
            <a:pPr>
              <a:defRPr/>
            </a:pPr>
            <a:r>
              <a:rPr lang="en-US" dirty="0"/>
              <a:t>Espire Strategy, Positioning &amp; Service Catalogue | </a:t>
            </a:r>
            <a:r>
              <a:rPr lang="is-IS" dirty="0"/>
              <a:t>2016</a:t>
            </a:r>
            <a:endParaRPr lang="en-US" dirty="0"/>
          </a:p>
        </p:txBody>
      </p:sp>
      <p:sp>
        <p:nvSpPr>
          <p:cNvPr id="18" name="Rectangle 34"/>
          <p:cNvSpPr>
            <a:spLocks noChangeArrowheads="1"/>
          </p:cNvSpPr>
          <p:nvPr/>
        </p:nvSpPr>
        <p:spPr bwMode="auto">
          <a:xfrm>
            <a:off x="6054291" y="6579123"/>
            <a:ext cx="2443164" cy="261938"/>
          </a:xfrm>
          <a:prstGeom prst="rect">
            <a:avLst/>
          </a:prstGeom>
          <a:noFill/>
          <a:ln w="9525">
            <a:noFill/>
            <a:miter lim="800000"/>
            <a:headEnd/>
            <a:tailEnd/>
          </a:ln>
          <a:effectLst/>
        </p:spPr>
        <p:txBody>
          <a:bodyPr lIns="91428" tIns="45714" rIns="91428" bIns="45714" anchor="ctr"/>
          <a:lstStyle/>
          <a:p>
            <a:pPr algn="r">
              <a:lnSpc>
                <a:spcPct val="100000"/>
              </a:lnSpc>
              <a:spcBef>
                <a:spcPct val="50000"/>
              </a:spcBef>
              <a:spcAft>
                <a:spcPct val="0"/>
              </a:spcAft>
              <a:buClrTx/>
              <a:buFontTx/>
              <a:buNone/>
              <a:defRPr/>
            </a:pPr>
            <a:r>
              <a:rPr lang="fr-FR" sz="800" dirty="0">
                <a:solidFill>
                  <a:schemeClr val="bg1"/>
                </a:solidFill>
                <a:latin typeface="+mj-lt"/>
              </a:rPr>
              <a:t>© </a:t>
            </a:r>
            <a:r>
              <a:rPr lang="is-IS" sz="800" dirty="0">
                <a:solidFill>
                  <a:schemeClr val="bg1"/>
                </a:solidFill>
                <a:latin typeface="+mj-lt"/>
              </a:rPr>
              <a:t>2016</a:t>
            </a:r>
            <a:r>
              <a:rPr lang="fr-FR" sz="800" dirty="0">
                <a:solidFill>
                  <a:schemeClr val="bg1"/>
                </a:solidFill>
                <a:latin typeface="+mj-lt"/>
              </a:rPr>
              <a:t> Espire Infolabs | www.espire.com</a:t>
            </a:r>
          </a:p>
        </p:txBody>
      </p:sp>
      <p:sp>
        <p:nvSpPr>
          <p:cNvPr id="19" name="Title 1"/>
          <p:cNvSpPr>
            <a:spLocks noGrp="1"/>
          </p:cNvSpPr>
          <p:nvPr>
            <p:ph type="title" hasCustomPrompt="1"/>
          </p:nvPr>
        </p:nvSpPr>
        <p:spPr>
          <a:xfrm>
            <a:off x="341745" y="167690"/>
            <a:ext cx="7659255" cy="497205"/>
          </a:xfrm>
          <a:prstGeom prst="rect">
            <a:avLst/>
          </a:prstGeom>
        </p:spPr>
        <p:txBody>
          <a:bodyPr anchor="ctr"/>
          <a:lstStyle>
            <a:lvl1pPr algn="l">
              <a:defRPr sz="2000" b="0">
                <a:solidFill>
                  <a:srgbClr val="0070C0"/>
                </a:solidFill>
                <a:latin typeface="Trebuchet MS" panose="020B0603020202020204" pitchFamily="34" charset="0"/>
                <a:cs typeface="Arial" panose="020B0604020202020204" pitchFamily="34" charset="0"/>
              </a:defRPr>
            </a:lvl1pPr>
          </a:lstStyle>
          <a:p>
            <a:r>
              <a:rPr lang="en-US" dirty="0"/>
              <a:t>CLICK TO EDIT MASTER TITLE STYLE</a:t>
            </a:r>
          </a:p>
        </p:txBody>
      </p:sp>
      <p:sp>
        <p:nvSpPr>
          <p:cNvPr id="22" name="Rectangle 6"/>
          <p:cNvSpPr>
            <a:spLocks noGrp="1" noChangeArrowheads="1"/>
          </p:cNvSpPr>
          <p:nvPr>
            <p:ph type="sldNum" sz="quarter" idx="11"/>
          </p:nvPr>
        </p:nvSpPr>
        <p:spPr>
          <a:xfrm>
            <a:off x="8744524" y="6593700"/>
            <a:ext cx="339291" cy="214313"/>
          </a:xfrm>
          <a:prstGeom prst="rect">
            <a:avLst/>
          </a:prstGeom>
        </p:spPr>
        <p:txBody>
          <a:bodyPr anchor="ctr"/>
          <a:lstStyle>
            <a:lvl1pPr algn="ctr">
              <a:defRPr sz="900">
                <a:solidFill>
                  <a:schemeClr val="bg1"/>
                </a:solidFill>
              </a:defRPr>
            </a:lvl1pPr>
          </a:lstStyle>
          <a:p>
            <a:pPr>
              <a:defRPr/>
            </a:pPr>
            <a:fld id="{FFCDC694-0B0C-034A-9F83-42EE22016468}" type="slidenum">
              <a:rPr lang="en-US" smtClean="0"/>
              <a:pPr>
                <a:defRPr/>
              </a:pPr>
              <a:t>‹#›</a:t>
            </a:fld>
            <a:endParaRPr lang="en-US"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0801" y="100639"/>
            <a:ext cx="827774" cy="631305"/>
          </a:xfrm>
          <a:prstGeom prst="rect">
            <a:avLst/>
          </a:prstGeom>
        </p:spPr>
      </p:pic>
      <p:sp>
        <p:nvSpPr>
          <p:cNvPr id="17" name="Rectangle 36"/>
          <p:cNvSpPr>
            <a:spLocks noChangeArrowheads="1"/>
          </p:cNvSpPr>
          <p:nvPr/>
        </p:nvSpPr>
        <p:spPr bwMode="auto">
          <a:xfrm>
            <a:off x="1" y="167690"/>
            <a:ext cx="114299" cy="497206"/>
          </a:xfrm>
          <a:prstGeom prst="rect">
            <a:avLst/>
          </a:prstGeom>
          <a:solidFill>
            <a:srgbClr val="0070C0"/>
          </a:solidFill>
          <a:ln w="9525" algn="ctr">
            <a:noFill/>
            <a:miter lim="800000"/>
            <a:headEnd/>
            <a:tailEnd/>
          </a:ln>
        </p:spPr>
        <p:txBody>
          <a:bodyPr wrap="none" lIns="92075" tIns="46038" rIns="92075" bIns="46038" anchor="ctr"/>
          <a:lstStyle/>
          <a:p>
            <a:pPr>
              <a:defRPr/>
            </a:pPr>
            <a:endParaRPr lang="fr-FR"/>
          </a:p>
        </p:txBody>
      </p:sp>
    </p:spTree>
    <p:extLst>
      <p:ext uri="{BB962C8B-B14F-4D97-AF65-F5344CB8AC3E}">
        <p14:creationId xmlns:p14="http://schemas.microsoft.com/office/powerpoint/2010/main" val="138069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nding Page">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033069"/>
            <a:ext cx="9144000" cy="2589196"/>
          </a:xfrm>
          <a:prstGeom prst="rect">
            <a:avLst/>
          </a:prstGeom>
        </p:spPr>
      </p:pic>
      <p:sp>
        <p:nvSpPr>
          <p:cNvPr id="2" name="Title 1"/>
          <p:cNvSpPr>
            <a:spLocks noGrp="1"/>
          </p:cNvSpPr>
          <p:nvPr>
            <p:ph type="title" hasCustomPrompt="1"/>
          </p:nvPr>
        </p:nvSpPr>
        <p:spPr>
          <a:xfrm>
            <a:off x="1068404" y="2740818"/>
            <a:ext cx="6814687" cy="1447800"/>
          </a:xfrm>
          <a:prstGeom prst="rect">
            <a:avLst/>
          </a:prstGeom>
        </p:spPr>
        <p:txBody>
          <a:bodyPr anchor="ctr"/>
          <a:lstStyle>
            <a:lvl1pPr algn="ctr">
              <a:defRPr sz="3600">
                <a:solidFill>
                  <a:schemeClr val="bg1"/>
                </a:solidFill>
              </a:defRPr>
            </a:lvl1pPr>
          </a:lstStyle>
          <a:p>
            <a:r>
              <a:rPr lang="en-US" dirty="0"/>
              <a:t>Landing Page</a:t>
            </a:r>
          </a:p>
        </p:txBody>
      </p:sp>
      <p:sp>
        <p:nvSpPr>
          <p:cNvPr id="5" name="Rectangle 34"/>
          <p:cNvSpPr>
            <a:spLocks noChangeArrowheads="1"/>
          </p:cNvSpPr>
          <p:nvPr/>
        </p:nvSpPr>
        <p:spPr bwMode="auto">
          <a:xfrm>
            <a:off x="6740091" y="6459054"/>
            <a:ext cx="2245124" cy="261938"/>
          </a:xfrm>
          <a:prstGeom prst="rect">
            <a:avLst/>
          </a:prstGeom>
          <a:noFill/>
          <a:ln w="9525">
            <a:noFill/>
            <a:miter lim="800000"/>
            <a:headEnd/>
            <a:tailEnd/>
          </a:ln>
          <a:effectLst/>
        </p:spPr>
        <p:txBody>
          <a:bodyPr lIns="91428" tIns="45714" rIns="91428" bIns="45714" anchor="ctr"/>
          <a:lstStyle/>
          <a:p>
            <a:pPr algn="r">
              <a:lnSpc>
                <a:spcPct val="100000"/>
              </a:lnSpc>
              <a:spcBef>
                <a:spcPct val="50000"/>
              </a:spcBef>
              <a:spcAft>
                <a:spcPct val="0"/>
              </a:spcAft>
              <a:buClrTx/>
              <a:buFontTx/>
              <a:buNone/>
              <a:defRPr/>
            </a:pPr>
            <a:r>
              <a:rPr lang="fr-FR" sz="800" dirty="0">
                <a:solidFill>
                  <a:schemeClr val="tx1"/>
                </a:solidFill>
                <a:latin typeface="+mj-lt"/>
              </a:rPr>
              <a:t>© </a:t>
            </a:r>
            <a:r>
              <a:rPr lang="is-IS" sz="800" dirty="0">
                <a:solidFill>
                  <a:schemeClr val="tx1"/>
                </a:solidFill>
                <a:latin typeface="+mj-lt"/>
              </a:rPr>
              <a:t>2016</a:t>
            </a:r>
            <a:r>
              <a:rPr lang="fr-FR" sz="800" dirty="0">
                <a:solidFill>
                  <a:schemeClr val="tx1"/>
                </a:solidFill>
                <a:latin typeface="+mj-lt"/>
              </a:rPr>
              <a:t> Espire Infolabs | www.espire.com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0801" y="100639"/>
            <a:ext cx="827774" cy="631305"/>
          </a:xfrm>
          <a:prstGeom prst="rect">
            <a:avLst/>
          </a:prstGeom>
        </p:spPr>
      </p:pic>
    </p:spTree>
    <p:extLst>
      <p:ext uri="{BB962C8B-B14F-4D97-AF65-F5344CB8AC3E}">
        <p14:creationId xmlns:p14="http://schemas.microsoft.com/office/powerpoint/2010/main" val="637703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hank You - External">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6551414"/>
            <a:ext cx="9144000" cy="311203"/>
          </a:xfrm>
          <a:prstGeom prst="rect">
            <a:avLst/>
          </a:prstGeom>
        </p:spPr>
      </p:pic>
      <p:sp>
        <p:nvSpPr>
          <p:cNvPr id="34" name="Rectangle 33"/>
          <p:cNvSpPr/>
          <p:nvPr/>
        </p:nvSpPr>
        <p:spPr>
          <a:xfrm>
            <a:off x="8686800" y="6551414"/>
            <a:ext cx="457200" cy="3112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3"/>
          <p:cNvSpPr txBox="1">
            <a:spLocks noChangeArrowheads="1"/>
          </p:cNvSpPr>
          <p:nvPr/>
        </p:nvSpPr>
        <p:spPr bwMode="gray">
          <a:xfrm>
            <a:off x="531795" y="2667000"/>
            <a:ext cx="7772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9" tIns="45710" rIns="91419" bIns="45710"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defRPr/>
            </a:pPr>
            <a:r>
              <a:rPr lang="en-US" sz="3400" b="1" dirty="0">
                <a:latin typeface="Calibri" charset="0"/>
              </a:rPr>
              <a:t>Thank you!</a:t>
            </a:r>
          </a:p>
        </p:txBody>
      </p:sp>
      <p:sp>
        <p:nvSpPr>
          <p:cNvPr id="6" name="Rectangle 6"/>
          <p:cNvSpPr>
            <a:spLocks noChangeArrowheads="1"/>
          </p:cNvSpPr>
          <p:nvPr/>
        </p:nvSpPr>
        <p:spPr bwMode="auto">
          <a:xfrm>
            <a:off x="531795" y="5814497"/>
            <a:ext cx="7659688" cy="378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91440" bIns="91440" anchor="b"/>
          <a:lstStyle/>
          <a:p>
            <a:pPr>
              <a:lnSpc>
                <a:spcPct val="90000"/>
              </a:lnSpc>
            </a:pPr>
            <a:r>
              <a:rPr lang="en-US" sz="800" b="1" dirty="0">
                <a:latin typeface="Calibri" charset="0"/>
              </a:rPr>
              <a:t>Disclaimer: </a:t>
            </a:r>
            <a:r>
              <a:rPr lang="en-IN" sz="800" dirty="0">
                <a:latin typeface="Calibri" charset="0"/>
              </a:rPr>
              <a:t>All information present here is the exclusive property of Espire Infolabs (Espire) and is subject to change without notice. Any unauthorized use of the content appearing here may violate copyright, trademark and other applicable laws.</a:t>
            </a:r>
          </a:p>
        </p:txBody>
      </p:sp>
      <p:sp>
        <p:nvSpPr>
          <p:cNvPr id="3076" name="Rectangle 4"/>
          <p:cNvSpPr>
            <a:spLocks noGrp="1" noChangeArrowheads="1"/>
          </p:cNvSpPr>
          <p:nvPr>
            <p:ph type="subTitle" idx="1"/>
          </p:nvPr>
        </p:nvSpPr>
        <p:spPr bwMode="gray">
          <a:xfrm>
            <a:off x="531795" y="3810000"/>
            <a:ext cx="6172200" cy="1066800"/>
          </a:xfrm>
          <a:prstGeom prst="rect">
            <a:avLst/>
          </a:prstGeom>
        </p:spPr>
        <p:txBody>
          <a:bodyPr/>
          <a:lstStyle>
            <a:lvl1pPr marL="0" indent="0">
              <a:spcAft>
                <a:spcPts val="600"/>
              </a:spcAft>
              <a:buFontTx/>
              <a:buNone/>
              <a:defRPr sz="2000" b="0" baseline="0"/>
            </a:lvl1pPr>
          </a:lstStyle>
          <a:p>
            <a:r>
              <a:rPr lang="en-US"/>
              <a:t>Click to edit Master subtitle style</a:t>
            </a:r>
            <a:endParaRPr lang="en-US"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96" y="283493"/>
            <a:ext cx="1826394" cy="1392907"/>
          </a:xfrm>
          <a:prstGeom prst="rect">
            <a:avLst/>
          </a:prstGeom>
        </p:spPr>
      </p:pic>
      <p:grpSp>
        <p:nvGrpSpPr>
          <p:cNvPr id="15" name="Group 14"/>
          <p:cNvGrpSpPr/>
          <p:nvPr/>
        </p:nvGrpSpPr>
        <p:grpSpPr>
          <a:xfrm>
            <a:off x="618422" y="5296655"/>
            <a:ext cx="5247524" cy="387604"/>
            <a:chOff x="216650" y="6399578"/>
            <a:chExt cx="5247524" cy="387604"/>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167" y="6458089"/>
              <a:ext cx="884407" cy="222224"/>
            </a:xfrm>
            <a:prstGeom prst="rect">
              <a:avLst/>
            </a:prstGeom>
          </p:spPr>
        </p:pic>
        <p:pic>
          <p:nvPicPr>
            <p:cNvPr id="17" name="Picture 29" descr="O_GoldPartner_cl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277" y="6446055"/>
              <a:ext cx="878554" cy="246293"/>
            </a:xfrm>
            <a:prstGeom prst="rect">
              <a:avLst/>
            </a:prstGeom>
            <a:noFill/>
            <a:ln w="9525">
              <a:noFill/>
              <a:miter lim="800000"/>
              <a:headEnd/>
              <a:tailEnd/>
            </a:ln>
          </p:spPr>
        </p:pic>
        <p:pic>
          <p:nvPicPr>
            <p:cNvPr id="18" name="Picture 3" descr="C:\Documents and Settings\shanti.singh\My Documents\Downloads\Bpem__c_.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3365" y="6460575"/>
              <a:ext cx="440981" cy="217252"/>
            </a:xfrm>
            <a:prstGeom prst="rect">
              <a:avLst/>
            </a:prstGeom>
            <a:noFill/>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92261" y="6452456"/>
              <a:ext cx="505482" cy="233491"/>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34805" y="6441356"/>
              <a:ext cx="729369" cy="255690"/>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92574" y="6454346"/>
              <a:ext cx="528336" cy="229711"/>
            </a:xfrm>
            <a:prstGeom prst="rect">
              <a:avLst/>
            </a:prstGeom>
          </p:spPr>
        </p:pic>
        <p:pic>
          <p:nvPicPr>
            <p:cNvPr id="22" name="Picture 3" descr="iso20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6650" y="6399578"/>
              <a:ext cx="349516" cy="38760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iso200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4816" y="6399578"/>
              <a:ext cx="348395" cy="38760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1" name="Rectangle 5"/>
          <p:cNvSpPr>
            <a:spLocks noGrp="1" noChangeArrowheads="1"/>
          </p:cNvSpPr>
          <p:nvPr>
            <p:ph type="ftr" sz="quarter" idx="10"/>
          </p:nvPr>
        </p:nvSpPr>
        <p:spPr>
          <a:xfrm>
            <a:off x="203201" y="6593411"/>
            <a:ext cx="5446150" cy="233362"/>
          </a:xfrm>
          <a:prstGeom prst="rect">
            <a:avLst/>
          </a:prstGeom>
        </p:spPr>
        <p:txBody>
          <a:bodyPr anchor="ctr"/>
          <a:lstStyle>
            <a:lvl1pPr algn="l" eaLnBrk="0" hangingPunct="0">
              <a:defRPr sz="800">
                <a:solidFill>
                  <a:schemeClr val="bg1"/>
                </a:solidFill>
                <a:latin typeface="Calibri" pitchFamily="34" charset="0"/>
                <a:cs typeface="Calibri" pitchFamily="34" charset="0"/>
              </a:defRPr>
            </a:lvl1pPr>
          </a:lstStyle>
          <a:p>
            <a:pPr>
              <a:defRPr/>
            </a:pPr>
            <a:r>
              <a:rPr lang="en-US" dirty="0"/>
              <a:t>Espire Strategy, Positioning &amp; Service Catalogue | </a:t>
            </a:r>
            <a:r>
              <a:rPr lang="is-IS" dirty="0"/>
              <a:t>2016</a:t>
            </a:r>
            <a:endParaRPr lang="en-US" dirty="0"/>
          </a:p>
        </p:txBody>
      </p:sp>
      <p:sp>
        <p:nvSpPr>
          <p:cNvPr id="32" name="Rectangle 34"/>
          <p:cNvSpPr>
            <a:spLocks noChangeArrowheads="1"/>
          </p:cNvSpPr>
          <p:nvPr/>
        </p:nvSpPr>
        <p:spPr bwMode="auto">
          <a:xfrm>
            <a:off x="6054291" y="6579123"/>
            <a:ext cx="2443164" cy="261938"/>
          </a:xfrm>
          <a:prstGeom prst="rect">
            <a:avLst/>
          </a:prstGeom>
          <a:noFill/>
          <a:ln w="9525">
            <a:noFill/>
            <a:miter lim="800000"/>
            <a:headEnd/>
            <a:tailEnd/>
          </a:ln>
          <a:effectLst/>
        </p:spPr>
        <p:txBody>
          <a:bodyPr lIns="91428" tIns="45714" rIns="91428" bIns="45714" anchor="ctr"/>
          <a:lstStyle/>
          <a:p>
            <a:pPr algn="r">
              <a:lnSpc>
                <a:spcPct val="100000"/>
              </a:lnSpc>
              <a:spcBef>
                <a:spcPct val="50000"/>
              </a:spcBef>
              <a:spcAft>
                <a:spcPct val="0"/>
              </a:spcAft>
              <a:buClrTx/>
              <a:buFontTx/>
              <a:buNone/>
              <a:defRPr/>
            </a:pPr>
            <a:r>
              <a:rPr lang="fr-FR" sz="800" dirty="0">
                <a:solidFill>
                  <a:schemeClr val="bg1"/>
                </a:solidFill>
                <a:latin typeface="+mj-lt"/>
              </a:rPr>
              <a:t>© </a:t>
            </a:r>
            <a:r>
              <a:rPr lang="is-IS" sz="800" dirty="0">
                <a:solidFill>
                  <a:schemeClr val="bg1"/>
                </a:solidFill>
                <a:latin typeface="+mj-lt"/>
              </a:rPr>
              <a:t>2016</a:t>
            </a:r>
            <a:r>
              <a:rPr lang="fr-FR" sz="800" dirty="0">
                <a:solidFill>
                  <a:schemeClr val="bg1"/>
                </a:solidFill>
                <a:latin typeface="+mj-lt"/>
              </a:rPr>
              <a:t> Espire Infolabs | www.espire.com</a:t>
            </a:r>
          </a:p>
        </p:txBody>
      </p:sp>
      <p:sp>
        <p:nvSpPr>
          <p:cNvPr id="33" name="Rectangle 6"/>
          <p:cNvSpPr>
            <a:spLocks noGrp="1" noChangeArrowheads="1"/>
          </p:cNvSpPr>
          <p:nvPr>
            <p:ph type="sldNum" sz="quarter" idx="11"/>
          </p:nvPr>
        </p:nvSpPr>
        <p:spPr>
          <a:xfrm>
            <a:off x="8744524" y="6593700"/>
            <a:ext cx="339291" cy="214313"/>
          </a:xfrm>
          <a:prstGeom prst="rect">
            <a:avLst/>
          </a:prstGeom>
        </p:spPr>
        <p:txBody>
          <a:bodyPr anchor="ctr"/>
          <a:lstStyle>
            <a:lvl1pPr algn="ctr">
              <a:defRPr sz="900">
                <a:solidFill>
                  <a:schemeClr val="bg1"/>
                </a:solidFill>
              </a:defRPr>
            </a:lvl1pPr>
          </a:lstStyle>
          <a:p>
            <a:pPr>
              <a:defRPr/>
            </a:pPr>
            <a:fld id="{FFCDC694-0B0C-034A-9F83-42EE22016468}" type="slidenum">
              <a:rPr lang="en-US" smtClean="0"/>
              <a:pPr>
                <a:defRPr/>
              </a:pPr>
              <a:t>‹#›</a:t>
            </a:fld>
            <a:endParaRPr lang="en-US" dirty="0"/>
          </a:p>
        </p:txBody>
      </p:sp>
    </p:spTree>
    <p:extLst>
      <p:ext uri="{BB962C8B-B14F-4D97-AF65-F5344CB8AC3E}">
        <p14:creationId xmlns:p14="http://schemas.microsoft.com/office/powerpoint/2010/main" val="244117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hank You - Internal">
    <p:spTree>
      <p:nvGrpSpPr>
        <p:cNvPr id="1" name=""/>
        <p:cNvGrpSpPr/>
        <p:nvPr/>
      </p:nvGrpSpPr>
      <p:grpSpPr>
        <a:xfrm>
          <a:off x="0" y="0"/>
          <a:ext cx="0" cy="0"/>
          <a:chOff x="0" y="0"/>
          <a:chExt cx="0" cy="0"/>
        </a:xfrm>
      </p:grpSpPr>
      <p:sp>
        <p:nvSpPr>
          <p:cNvPr id="5" name="Rectangle 3"/>
          <p:cNvSpPr txBox="1">
            <a:spLocks noChangeArrowheads="1"/>
          </p:cNvSpPr>
          <p:nvPr/>
        </p:nvSpPr>
        <p:spPr bwMode="gray">
          <a:xfrm>
            <a:off x="531796" y="2667000"/>
            <a:ext cx="7531768"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9" tIns="45710" rIns="91419" bIns="45710"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defRPr/>
            </a:pPr>
            <a:r>
              <a:rPr lang="en-US" sz="3400" b="1" dirty="0">
                <a:latin typeface="Calibri" charset="0"/>
              </a:rPr>
              <a:t>Thank you!</a:t>
            </a:r>
          </a:p>
        </p:txBody>
      </p:sp>
      <p:sp>
        <p:nvSpPr>
          <p:cNvPr id="6" name="Rectangle 6"/>
          <p:cNvSpPr>
            <a:spLocks noChangeArrowheads="1"/>
          </p:cNvSpPr>
          <p:nvPr/>
        </p:nvSpPr>
        <p:spPr bwMode="auto">
          <a:xfrm>
            <a:off x="531796" y="5810615"/>
            <a:ext cx="7419056"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91440" bIns="91440" anchor="ctr"/>
          <a:lstStyle/>
          <a:p>
            <a:pPr>
              <a:lnSpc>
                <a:spcPct val="90000"/>
              </a:lnSpc>
            </a:pPr>
            <a:r>
              <a:rPr lang="en-US" sz="800" b="1" dirty="0">
                <a:latin typeface="Calibri" charset="0"/>
              </a:rPr>
              <a:t>ESPIRE PROPRIETARY/CONFIDENTIAL – INTERNAL USE ONLY</a:t>
            </a:r>
            <a:endParaRPr lang="en-US" sz="800" dirty="0">
              <a:latin typeface="Calibri" charset="0"/>
            </a:endParaRPr>
          </a:p>
        </p:txBody>
      </p:sp>
      <p:sp>
        <p:nvSpPr>
          <p:cNvPr id="3076" name="Rectangle 4"/>
          <p:cNvSpPr>
            <a:spLocks noGrp="1" noChangeArrowheads="1"/>
          </p:cNvSpPr>
          <p:nvPr>
            <p:ph type="subTitle" idx="1"/>
          </p:nvPr>
        </p:nvSpPr>
        <p:spPr bwMode="gray">
          <a:xfrm>
            <a:off x="531796" y="3810000"/>
            <a:ext cx="5931568" cy="1066800"/>
          </a:xfrm>
          <a:prstGeom prst="rect">
            <a:avLst/>
          </a:prstGeom>
        </p:spPr>
        <p:txBody>
          <a:bodyPr/>
          <a:lstStyle>
            <a:lvl1pPr marL="0" indent="0">
              <a:spcAft>
                <a:spcPts val="600"/>
              </a:spcAft>
              <a:buFontTx/>
              <a:buNone/>
              <a:defRPr sz="2000" b="0" baseline="0"/>
            </a:lvl1pPr>
          </a:lstStyle>
          <a:p>
            <a:r>
              <a:rPr lang="en-US"/>
              <a:t>Click to edit Master subtitle style</a:t>
            </a:r>
            <a:endParaRPr lang="en-US" dirty="0"/>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796" y="283493"/>
            <a:ext cx="1826394" cy="1392907"/>
          </a:xfrm>
          <a:prstGeom prst="rect">
            <a:avLst/>
          </a:prstGeom>
        </p:spPr>
      </p:pic>
      <p:grpSp>
        <p:nvGrpSpPr>
          <p:cNvPr id="43" name="Group 42"/>
          <p:cNvGrpSpPr/>
          <p:nvPr/>
        </p:nvGrpSpPr>
        <p:grpSpPr>
          <a:xfrm>
            <a:off x="618422" y="5296655"/>
            <a:ext cx="5247524" cy="387604"/>
            <a:chOff x="216650" y="6399578"/>
            <a:chExt cx="5247524" cy="387604"/>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8167" y="6458089"/>
              <a:ext cx="884407" cy="222224"/>
            </a:xfrm>
            <a:prstGeom prst="rect">
              <a:avLst/>
            </a:prstGeom>
          </p:spPr>
        </p:pic>
        <p:pic>
          <p:nvPicPr>
            <p:cNvPr id="45" name="Picture 29" descr="O_GoldPartner_cl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1277" y="6446055"/>
              <a:ext cx="878554" cy="246293"/>
            </a:xfrm>
            <a:prstGeom prst="rect">
              <a:avLst/>
            </a:prstGeom>
            <a:noFill/>
            <a:ln w="9525">
              <a:noFill/>
              <a:miter lim="800000"/>
              <a:headEnd/>
              <a:tailEnd/>
            </a:ln>
          </p:spPr>
        </p:pic>
        <p:pic>
          <p:nvPicPr>
            <p:cNvPr id="46" name="Picture 3" descr="C:\Documents and Settings\shanti.singh\My Documents\Downloads\Bpem__c_.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3365" y="6460575"/>
              <a:ext cx="440981" cy="217252"/>
            </a:xfrm>
            <a:prstGeom prst="rect">
              <a:avLst/>
            </a:prstGeom>
            <a:noFill/>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92261" y="6452456"/>
              <a:ext cx="505482" cy="233491"/>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34805" y="6441356"/>
              <a:ext cx="729369" cy="255690"/>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2574" y="6454346"/>
              <a:ext cx="528336" cy="229711"/>
            </a:xfrm>
            <a:prstGeom prst="rect">
              <a:avLst/>
            </a:prstGeom>
          </p:spPr>
        </p:pic>
        <p:pic>
          <p:nvPicPr>
            <p:cNvPr id="50" name="Picture 3" descr="iso200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6650" y="6399578"/>
              <a:ext cx="349516" cy="38760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iso200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4816" y="6399578"/>
              <a:ext cx="348395" cy="38760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5" name="Picture 24"/>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0" y="6551414"/>
            <a:ext cx="9144000" cy="311203"/>
          </a:xfrm>
          <a:prstGeom prst="rect">
            <a:avLst/>
          </a:prstGeom>
        </p:spPr>
      </p:pic>
      <p:sp>
        <p:nvSpPr>
          <p:cNvPr id="26" name="Rectangle 25"/>
          <p:cNvSpPr/>
          <p:nvPr/>
        </p:nvSpPr>
        <p:spPr>
          <a:xfrm>
            <a:off x="8686800" y="6551414"/>
            <a:ext cx="457200" cy="3112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5"/>
          <p:cNvSpPr>
            <a:spLocks noGrp="1" noChangeArrowheads="1"/>
          </p:cNvSpPr>
          <p:nvPr>
            <p:ph type="ftr" sz="quarter" idx="10"/>
          </p:nvPr>
        </p:nvSpPr>
        <p:spPr>
          <a:xfrm>
            <a:off x="203201" y="6593411"/>
            <a:ext cx="5446150" cy="233362"/>
          </a:xfrm>
          <a:prstGeom prst="rect">
            <a:avLst/>
          </a:prstGeom>
        </p:spPr>
        <p:txBody>
          <a:bodyPr anchor="ctr"/>
          <a:lstStyle>
            <a:lvl1pPr algn="l" eaLnBrk="0" hangingPunct="0">
              <a:defRPr sz="800">
                <a:solidFill>
                  <a:schemeClr val="bg1"/>
                </a:solidFill>
                <a:latin typeface="Calibri" pitchFamily="34" charset="0"/>
                <a:cs typeface="Calibri" pitchFamily="34" charset="0"/>
              </a:defRPr>
            </a:lvl1pPr>
          </a:lstStyle>
          <a:p>
            <a:pPr>
              <a:defRPr/>
            </a:pPr>
            <a:r>
              <a:rPr lang="en-US" dirty="0"/>
              <a:t>Espire Strategy, Positioning &amp; Service Catalogue | </a:t>
            </a:r>
            <a:r>
              <a:rPr lang="is-IS" dirty="0"/>
              <a:t>2016</a:t>
            </a:r>
            <a:endParaRPr lang="en-US" dirty="0"/>
          </a:p>
        </p:txBody>
      </p:sp>
      <p:sp>
        <p:nvSpPr>
          <p:cNvPr id="28" name="Rectangle 34"/>
          <p:cNvSpPr>
            <a:spLocks noChangeArrowheads="1"/>
          </p:cNvSpPr>
          <p:nvPr/>
        </p:nvSpPr>
        <p:spPr bwMode="auto">
          <a:xfrm>
            <a:off x="6054291" y="6579123"/>
            <a:ext cx="2443164" cy="261938"/>
          </a:xfrm>
          <a:prstGeom prst="rect">
            <a:avLst/>
          </a:prstGeom>
          <a:noFill/>
          <a:ln w="9525">
            <a:noFill/>
            <a:miter lim="800000"/>
            <a:headEnd/>
            <a:tailEnd/>
          </a:ln>
          <a:effectLst/>
        </p:spPr>
        <p:txBody>
          <a:bodyPr lIns="91428" tIns="45714" rIns="91428" bIns="45714" anchor="ctr"/>
          <a:lstStyle/>
          <a:p>
            <a:pPr algn="r">
              <a:lnSpc>
                <a:spcPct val="100000"/>
              </a:lnSpc>
              <a:spcBef>
                <a:spcPct val="50000"/>
              </a:spcBef>
              <a:spcAft>
                <a:spcPct val="0"/>
              </a:spcAft>
              <a:buClrTx/>
              <a:buFontTx/>
              <a:buNone/>
              <a:defRPr/>
            </a:pPr>
            <a:r>
              <a:rPr lang="fr-FR" sz="800" dirty="0">
                <a:solidFill>
                  <a:schemeClr val="bg1"/>
                </a:solidFill>
                <a:latin typeface="+mj-lt"/>
              </a:rPr>
              <a:t>© </a:t>
            </a:r>
            <a:r>
              <a:rPr lang="is-IS" sz="800" dirty="0">
                <a:solidFill>
                  <a:schemeClr val="bg1"/>
                </a:solidFill>
                <a:latin typeface="+mj-lt"/>
              </a:rPr>
              <a:t>2016</a:t>
            </a:r>
            <a:r>
              <a:rPr lang="fr-FR" sz="800" dirty="0">
                <a:solidFill>
                  <a:schemeClr val="bg1"/>
                </a:solidFill>
                <a:latin typeface="+mj-lt"/>
              </a:rPr>
              <a:t> Espire Infolabs | www.espire.com</a:t>
            </a:r>
          </a:p>
        </p:txBody>
      </p:sp>
      <p:sp>
        <p:nvSpPr>
          <p:cNvPr id="29" name="Rectangle 6"/>
          <p:cNvSpPr>
            <a:spLocks noGrp="1" noChangeArrowheads="1"/>
          </p:cNvSpPr>
          <p:nvPr>
            <p:ph type="sldNum" sz="quarter" idx="11"/>
          </p:nvPr>
        </p:nvSpPr>
        <p:spPr>
          <a:xfrm>
            <a:off x="8744524" y="6593700"/>
            <a:ext cx="339291" cy="214313"/>
          </a:xfrm>
          <a:prstGeom prst="rect">
            <a:avLst/>
          </a:prstGeom>
        </p:spPr>
        <p:txBody>
          <a:bodyPr anchor="ctr"/>
          <a:lstStyle>
            <a:lvl1pPr algn="ctr">
              <a:defRPr sz="900">
                <a:solidFill>
                  <a:schemeClr val="bg1"/>
                </a:solidFill>
              </a:defRPr>
            </a:lvl1pPr>
          </a:lstStyle>
          <a:p>
            <a:pPr>
              <a:defRPr/>
            </a:pPr>
            <a:fld id="{FFCDC694-0B0C-034A-9F83-42EE22016468}" type="slidenum">
              <a:rPr lang="en-US" smtClean="0"/>
              <a:pPr>
                <a:defRPr/>
              </a:pPr>
              <a:t>‹#›</a:t>
            </a:fld>
            <a:endParaRPr lang="en-US" dirty="0"/>
          </a:p>
        </p:txBody>
      </p:sp>
    </p:spTree>
    <p:extLst>
      <p:ext uri="{BB962C8B-B14F-4D97-AF65-F5344CB8AC3E}">
        <p14:creationId xmlns:p14="http://schemas.microsoft.com/office/powerpoint/2010/main" val="129619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73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51221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3" r:id="rId4"/>
    <p:sldLayoutId id="2147483674" r:id="rId5"/>
    <p:sldLayoutId id="2147483675" r:id="rId6"/>
    <p:sldLayoutId id="2147483676" r:id="rId7"/>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designlab.espire.com/admin"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designlab.espire.com/admin"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atin typeface="Helvetica Neue Thin"/>
                <a:cs typeface="Helvetica Neue Thin"/>
              </a:rPr>
              <a:t>June </a:t>
            </a:r>
            <a:r>
              <a:rPr lang="en-US" dirty="0">
                <a:latin typeface="Helvetica Neue Thin"/>
                <a:cs typeface="Helvetica Neue Thin"/>
              </a:rPr>
              <a:t>2016</a:t>
            </a:r>
          </a:p>
        </p:txBody>
      </p:sp>
      <p:sp>
        <p:nvSpPr>
          <p:cNvPr id="3" name="Title 2"/>
          <p:cNvSpPr>
            <a:spLocks noGrp="1"/>
          </p:cNvSpPr>
          <p:nvPr>
            <p:ph type="ctrTitle"/>
          </p:nvPr>
        </p:nvSpPr>
        <p:spPr/>
        <p:txBody>
          <a:bodyPr/>
          <a:lstStyle/>
          <a:p>
            <a:r>
              <a:rPr lang="en-US" sz="1800" dirty="0" err="1">
                <a:latin typeface="Helvetica Neue Thin"/>
                <a:cs typeface="Helvetica Neue Thin"/>
              </a:rPr>
              <a:t>Espire’s</a:t>
            </a:r>
            <a:r>
              <a:rPr lang="en-US" sz="1800" dirty="0">
                <a:latin typeface="Helvetica Neue Thin"/>
                <a:cs typeface="Helvetica Neue Thin"/>
              </a:rPr>
              <a:t> UX and UI Capabilities</a:t>
            </a:r>
          </a:p>
        </p:txBody>
      </p:sp>
    </p:spTree>
    <p:extLst>
      <p:ext uri="{BB962C8B-B14F-4D97-AF65-F5344CB8AC3E}">
        <p14:creationId xmlns:p14="http://schemas.microsoft.com/office/powerpoint/2010/main" val="41075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10</a:t>
            </a:fld>
            <a:endParaRPr lang="en-US" dirty="0"/>
          </a:p>
        </p:txBody>
      </p:sp>
      <p:sp>
        <p:nvSpPr>
          <p:cNvPr id="13" name="Rectangle 12"/>
          <p:cNvSpPr/>
          <p:nvPr/>
        </p:nvSpPr>
        <p:spPr>
          <a:xfrm>
            <a:off x="6084168" y="1124744"/>
            <a:ext cx="2952328" cy="3231654"/>
          </a:xfrm>
          <a:prstGeom prst="rect">
            <a:avLst/>
          </a:prstGeom>
        </p:spPr>
        <p:txBody>
          <a:bodyPr wrap="square">
            <a:spAutoFit/>
          </a:bodyPr>
          <a:lstStyle/>
          <a:p>
            <a:r>
              <a:rPr lang="en-US" dirty="0">
                <a:solidFill>
                  <a:srgbClr val="595959"/>
                </a:solidFill>
                <a:latin typeface="Helvetica Neue Light"/>
                <a:cs typeface="Helvetica Neue Light"/>
              </a:rPr>
              <a:t>Solution statement: </a:t>
            </a:r>
          </a:p>
          <a:p>
            <a:endParaRPr lang="en-US"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One click to reach results</a:t>
            </a:r>
          </a:p>
          <a:p>
            <a:pPr marL="285750" indent="-285750">
              <a:buFont typeface="Arial"/>
              <a:buChar char="•"/>
            </a:pPr>
            <a:endParaRPr lang="en-US" sz="1400"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Prepopulating basic fields to most commonly searched values</a:t>
            </a:r>
          </a:p>
          <a:p>
            <a:pPr marL="285750" indent="-285750">
              <a:buFont typeface="Arial"/>
              <a:buChar char="•"/>
            </a:pPr>
            <a:endParaRPr lang="en-US" sz="1400"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Focused and user oriented hierarchy of search elements</a:t>
            </a:r>
          </a:p>
          <a:p>
            <a:pPr marL="285750" indent="-285750">
              <a:buFont typeface="Arial"/>
              <a:buChar char="•"/>
            </a:pPr>
            <a:endParaRPr lang="en-US" sz="1400"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Science of spot light : Highlighting key areas with the help of right typography</a:t>
            </a:r>
            <a:endParaRPr lang="en-US" sz="1050" dirty="0">
              <a:solidFill>
                <a:srgbClr val="595959"/>
              </a:solidFill>
              <a:latin typeface="Helvetica Neue Light"/>
              <a:cs typeface="Helvetica Neue Light"/>
            </a:endParaRPr>
          </a:p>
        </p:txBody>
      </p:sp>
      <p:cxnSp>
        <p:nvCxnSpPr>
          <p:cNvPr id="4" name="Straight Connector 3"/>
          <p:cNvCxnSpPr/>
          <p:nvPr/>
        </p:nvCxnSpPr>
        <p:spPr>
          <a:xfrm>
            <a:off x="5868144" y="916474"/>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80291"/>
            <a:ext cx="5679760" cy="2265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itle 1"/>
          <p:cNvSpPr>
            <a:spLocks noGrp="1"/>
          </p:cNvSpPr>
          <p:nvPr>
            <p:ph type="title"/>
          </p:nvPr>
        </p:nvSpPr>
        <p:spPr>
          <a:xfrm>
            <a:off x="179512" y="116632"/>
            <a:ext cx="6927273" cy="487362"/>
          </a:xfrm>
        </p:spPr>
        <p:txBody>
          <a:bodyPr>
            <a:noAutofit/>
          </a:bodyPr>
          <a:lstStyle/>
          <a:p>
            <a:r>
              <a:rPr lang="en-US" sz="3200" dirty="0">
                <a:solidFill>
                  <a:schemeClr val="bg1">
                    <a:lumMod val="65000"/>
                  </a:schemeClr>
                </a:solidFill>
                <a:latin typeface="Helvetica Neue Light"/>
                <a:cs typeface="Helvetica Neue Light"/>
              </a:rPr>
              <a:t>Usability:</a:t>
            </a:r>
            <a:r>
              <a:rPr lang="en-US" sz="4000" dirty="0">
                <a:solidFill>
                  <a:schemeClr val="bg1">
                    <a:lumMod val="65000"/>
                  </a:schemeClr>
                </a:solidFill>
                <a:latin typeface="Helvetica Neue Light"/>
                <a:cs typeface="Helvetica Neue Light"/>
              </a:rPr>
              <a:t> </a:t>
            </a:r>
            <a:r>
              <a:rPr lang="en-US" sz="2400" dirty="0">
                <a:solidFill>
                  <a:schemeClr val="bg1">
                    <a:lumMod val="65000"/>
                  </a:schemeClr>
                </a:solidFill>
                <a:latin typeface="Helvetica Neue Light"/>
                <a:cs typeface="Helvetica Neue Light"/>
              </a:rPr>
              <a:t>A typical case of improving search</a:t>
            </a:r>
            <a:endParaRPr lang="en-US" dirty="0">
              <a:solidFill>
                <a:schemeClr val="bg1">
                  <a:lumMod val="65000"/>
                </a:schemeClr>
              </a:solidFill>
              <a:latin typeface="Helvetica Neue Light"/>
              <a:cs typeface="Helvetica Neue Light"/>
            </a:endParaRPr>
          </a:p>
        </p:txBody>
      </p:sp>
    </p:spTree>
    <p:extLst>
      <p:ext uri="{BB962C8B-B14F-4D97-AF65-F5344CB8AC3E}">
        <p14:creationId xmlns:p14="http://schemas.microsoft.com/office/powerpoint/2010/main" val="974916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11</a:t>
            </a:fld>
            <a:endParaRPr lang="en-US" dirty="0"/>
          </a:p>
        </p:txBody>
      </p:sp>
      <p:sp>
        <p:nvSpPr>
          <p:cNvPr id="6" name="Rectangle 5"/>
          <p:cNvSpPr/>
          <p:nvPr/>
        </p:nvSpPr>
        <p:spPr>
          <a:xfrm>
            <a:off x="179512" y="3717032"/>
            <a:ext cx="6984776" cy="584776"/>
          </a:xfrm>
          <a:prstGeom prst="rect">
            <a:avLst/>
          </a:prstGeom>
        </p:spPr>
        <p:txBody>
          <a:bodyPr wrap="square">
            <a:spAutoFit/>
          </a:bodyPr>
          <a:lstStyle/>
          <a:p>
            <a:r>
              <a:rPr lang="en-US" sz="3200" dirty="0">
                <a:solidFill>
                  <a:schemeClr val="bg1">
                    <a:lumMod val="65000"/>
                  </a:schemeClr>
                </a:solidFill>
                <a:latin typeface="Helvetica Neue Light"/>
                <a:cs typeface="Helvetica Neue Light"/>
              </a:rPr>
              <a:t>Seeing it happen..</a:t>
            </a:r>
          </a:p>
        </p:txBody>
      </p:sp>
      <p:sp>
        <p:nvSpPr>
          <p:cNvPr id="7" name="Rectangle 6"/>
          <p:cNvSpPr/>
          <p:nvPr/>
        </p:nvSpPr>
        <p:spPr>
          <a:xfrm>
            <a:off x="2051720" y="4365104"/>
            <a:ext cx="6984776" cy="461665"/>
          </a:xfrm>
          <a:prstGeom prst="rect">
            <a:avLst/>
          </a:prstGeom>
        </p:spPr>
        <p:txBody>
          <a:bodyPr wrap="square">
            <a:spAutoFit/>
          </a:bodyPr>
          <a:lstStyle/>
          <a:p>
            <a:r>
              <a:rPr lang="en-US" sz="2400" dirty="0">
                <a:solidFill>
                  <a:srgbClr val="595959"/>
                </a:solidFill>
                <a:latin typeface="Helvetica Neue Light"/>
                <a:cs typeface="Helvetica Neue Light"/>
              </a:rPr>
              <a:t>The conceptualization process</a:t>
            </a:r>
          </a:p>
        </p:txBody>
      </p:sp>
    </p:spTree>
    <p:extLst>
      <p:ext uri="{BB962C8B-B14F-4D97-AF65-F5344CB8AC3E}">
        <p14:creationId xmlns:p14="http://schemas.microsoft.com/office/powerpoint/2010/main" val="239988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12</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3200" dirty="0">
                <a:solidFill>
                  <a:schemeClr val="bg1">
                    <a:lumMod val="65000"/>
                  </a:schemeClr>
                </a:solidFill>
                <a:latin typeface="Helvetica Neue Light"/>
                <a:cs typeface="Helvetica Neue Light"/>
              </a:rPr>
              <a:t>UX Design: </a:t>
            </a:r>
            <a:r>
              <a:rPr lang="en-US" sz="2400" dirty="0">
                <a:solidFill>
                  <a:schemeClr val="bg1">
                    <a:lumMod val="65000"/>
                  </a:schemeClr>
                </a:solidFill>
                <a:latin typeface="Helvetica Neue Light"/>
                <a:cs typeface="Helvetica Neue Light"/>
              </a:rPr>
              <a:t>From thoughts to blueprints</a:t>
            </a:r>
          </a:p>
        </p:txBody>
      </p:sp>
      <p:sp>
        <p:nvSpPr>
          <p:cNvPr id="9" name="Rectangle 8"/>
          <p:cNvSpPr/>
          <p:nvPr/>
        </p:nvSpPr>
        <p:spPr>
          <a:xfrm>
            <a:off x="5940152" y="1052736"/>
            <a:ext cx="3168352" cy="4339650"/>
          </a:xfrm>
          <a:prstGeom prst="rect">
            <a:avLst/>
          </a:prstGeom>
        </p:spPr>
        <p:txBody>
          <a:bodyPr wrap="square">
            <a:spAutoFit/>
          </a:bodyPr>
          <a:lstStyle/>
          <a:p>
            <a:pPr marL="342900" indent="-342900">
              <a:buFont typeface="Arial"/>
              <a:buChar char="•"/>
            </a:pPr>
            <a:r>
              <a:rPr lang="en-US" dirty="0">
                <a:solidFill>
                  <a:srgbClr val="595959"/>
                </a:solidFill>
                <a:latin typeface="Helvetica Neue Light"/>
                <a:cs typeface="Helvetica Neue Light"/>
              </a:rPr>
              <a:t>An informed customer with real-time statistics and data</a:t>
            </a:r>
          </a:p>
          <a:p>
            <a:pPr marL="800100" lvl="1" indent="-342900">
              <a:buFont typeface="Arial"/>
              <a:buChar char="•"/>
            </a:pPr>
            <a:r>
              <a:rPr lang="en-US" sz="1100" dirty="0">
                <a:solidFill>
                  <a:srgbClr val="595959"/>
                </a:solidFill>
                <a:latin typeface="Helvetica Neue Light"/>
                <a:cs typeface="Helvetica Neue Light"/>
              </a:rPr>
              <a:t>From the tools shown previously, a business user is now in better position to make decisions </a:t>
            </a:r>
          </a:p>
          <a:p>
            <a:pPr marL="342900" indent="-342900">
              <a:buFont typeface="Arial"/>
              <a:buChar char="•"/>
            </a:pPr>
            <a:endParaRPr lang="en-US" dirty="0">
              <a:solidFill>
                <a:srgbClr val="595959"/>
              </a:solidFill>
              <a:latin typeface="Helvetica Neue Light"/>
              <a:cs typeface="Helvetica Neue Light"/>
            </a:endParaRPr>
          </a:p>
          <a:p>
            <a:pPr marL="342900" indent="-342900">
              <a:buFont typeface="Arial"/>
              <a:buChar char="•"/>
            </a:pPr>
            <a:r>
              <a:rPr lang="en-US" dirty="0">
                <a:solidFill>
                  <a:srgbClr val="595959"/>
                </a:solidFill>
                <a:latin typeface="Helvetica Neue Light"/>
                <a:cs typeface="Helvetica Neue Light"/>
              </a:rPr>
              <a:t>New strategies proposed for the customer to act</a:t>
            </a:r>
          </a:p>
          <a:p>
            <a:pPr lvl="1"/>
            <a:r>
              <a:rPr lang="en-US" sz="1100" dirty="0">
                <a:solidFill>
                  <a:srgbClr val="595959"/>
                </a:solidFill>
                <a:latin typeface="Helvetica Neue Light"/>
                <a:cs typeface="Helvetica Neue Light"/>
              </a:rPr>
              <a:t>From improvements in existing applications to introducing new functions, feature or mediums such as mobile apps</a:t>
            </a:r>
          </a:p>
          <a:p>
            <a:pPr marL="342900" indent="-342900">
              <a:buFont typeface="Arial"/>
              <a:buChar char="•"/>
            </a:pPr>
            <a:endParaRPr lang="en-US" sz="2400" dirty="0">
              <a:solidFill>
                <a:srgbClr val="595959"/>
              </a:solidFill>
              <a:latin typeface="Helvetica Neue Light"/>
              <a:cs typeface="Helvetica Neue Light"/>
            </a:endParaRPr>
          </a:p>
          <a:p>
            <a:pPr marL="342900" indent="-342900">
              <a:buFont typeface="Arial"/>
              <a:buChar char="•"/>
            </a:pPr>
            <a:r>
              <a:rPr lang="en-US" dirty="0">
                <a:solidFill>
                  <a:srgbClr val="595959"/>
                </a:solidFill>
                <a:latin typeface="Helvetica Neue Light"/>
                <a:cs typeface="Helvetica Neue Light"/>
              </a:rPr>
              <a:t>UX team creates paper prototypes in discussions with customer team</a:t>
            </a:r>
          </a:p>
          <a:p>
            <a:pPr marL="342900" indent="-342900">
              <a:buFont typeface="Arial"/>
              <a:buChar char="•"/>
            </a:pPr>
            <a:endParaRPr lang="en-US" sz="2400" dirty="0">
              <a:solidFill>
                <a:srgbClr val="595959"/>
              </a:solidFill>
              <a:latin typeface="Helvetica Neue Light"/>
              <a:cs typeface="Helvetica Neue Light"/>
            </a:endParaRPr>
          </a:p>
        </p:txBody>
      </p:sp>
      <p:pic>
        <p:nvPicPr>
          <p:cNvPr id="4" name="Picture 3"/>
          <p:cNvPicPr>
            <a:picLocks noChangeAspect="1"/>
          </p:cNvPicPr>
          <p:nvPr/>
        </p:nvPicPr>
        <p:blipFill>
          <a:blip r:embed="rId2"/>
          <a:stretch>
            <a:fillRect/>
          </a:stretch>
        </p:blipFill>
        <p:spPr>
          <a:xfrm>
            <a:off x="107504" y="1340768"/>
            <a:ext cx="3492500" cy="2324100"/>
          </a:xfrm>
          <a:prstGeom prst="rect">
            <a:avLst/>
          </a:prstGeom>
        </p:spPr>
      </p:pic>
      <p:pic>
        <p:nvPicPr>
          <p:cNvPr id="12" name="Picture 2" descr="C:\Users\hansraj.bhardwaj\Desktop\Android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945" y="2130315"/>
            <a:ext cx="2720199" cy="390048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Straight Connector 10"/>
          <p:cNvCxnSpPr/>
          <p:nvPr/>
        </p:nvCxnSpPr>
        <p:spPr>
          <a:xfrm>
            <a:off x="5868144" y="844466"/>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02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13</a:t>
            </a:fld>
            <a:endParaRPr lang="en-US" dirty="0"/>
          </a:p>
        </p:txBody>
      </p:sp>
      <p:sp>
        <p:nvSpPr>
          <p:cNvPr id="8" name="Title 1"/>
          <p:cNvSpPr>
            <a:spLocks noGrp="1"/>
          </p:cNvSpPr>
          <p:nvPr>
            <p:ph type="title"/>
          </p:nvPr>
        </p:nvSpPr>
        <p:spPr>
          <a:xfrm>
            <a:off x="179512" y="133326"/>
            <a:ext cx="7344816" cy="487362"/>
          </a:xfrm>
        </p:spPr>
        <p:txBody>
          <a:bodyPr>
            <a:noAutofit/>
          </a:bodyPr>
          <a:lstStyle/>
          <a:p>
            <a:pPr algn="l"/>
            <a:r>
              <a:rPr lang="en-US" sz="3200" dirty="0">
                <a:solidFill>
                  <a:schemeClr val="bg1">
                    <a:lumMod val="65000"/>
                  </a:schemeClr>
                </a:solidFill>
                <a:latin typeface="Helvetica Neue Light"/>
                <a:cs typeface="Helvetica Neue Light"/>
              </a:rPr>
              <a:t>UX Design: </a:t>
            </a:r>
            <a:r>
              <a:rPr lang="en-US" sz="2400" dirty="0">
                <a:solidFill>
                  <a:schemeClr val="bg1">
                    <a:lumMod val="65000"/>
                  </a:schemeClr>
                </a:solidFill>
                <a:latin typeface="Helvetica Neue Light"/>
                <a:cs typeface="Helvetica Neue Light"/>
              </a:rPr>
              <a:t>From blueprints to interaction design</a:t>
            </a:r>
          </a:p>
        </p:txBody>
      </p:sp>
      <p:sp>
        <p:nvSpPr>
          <p:cNvPr id="9" name="Rectangle 8"/>
          <p:cNvSpPr/>
          <p:nvPr/>
        </p:nvSpPr>
        <p:spPr>
          <a:xfrm>
            <a:off x="5940152" y="1052736"/>
            <a:ext cx="3168352" cy="2554546"/>
          </a:xfrm>
          <a:prstGeom prst="rect">
            <a:avLst/>
          </a:prstGeom>
        </p:spPr>
        <p:txBody>
          <a:bodyPr wrap="square">
            <a:spAutoFit/>
          </a:bodyPr>
          <a:lstStyle/>
          <a:p>
            <a:pPr marL="342900" indent="-342900">
              <a:buFont typeface="Arial"/>
              <a:buChar char="•"/>
            </a:pPr>
            <a:r>
              <a:rPr lang="en-US" sz="1400" dirty="0">
                <a:solidFill>
                  <a:srgbClr val="595959"/>
                </a:solidFill>
                <a:latin typeface="Helvetica Neue Light"/>
                <a:cs typeface="Helvetica Neue Light"/>
              </a:rPr>
              <a:t>UX team creates interactive wireframes or prototype which lets the customer view the end product with complete business flow</a:t>
            </a:r>
          </a:p>
          <a:p>
            <a:pPr marL="342900" indent="-342900">
              <a:buFont typeface="Arial"/>
              <a:buChar char="•"/>
            </a:pPr>
            <a:endParaRPr lang="en-US" sz="14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Customer and UX team goes though reviews and usability testing cycles to reach to a final approved interaction design</a:t>
            </a:r>
          </a:p>
          <a:p>
            <a:pPr marL="342900" indent="-342900">
              <a:buFont typeface="Arial"/>
              <a:buChar char="•"/>
            </a:pPr>
            <a:endParaRPr lang="en-US" dirty="0">
              <a:solidFill>
                <a:srgbClr val="595959"/>
              </a:solidFill>
              <a:latin typeface="Helvetica Neue Light"/>
              <a:cs typeface="Helvetica Neue Light"/>
            </a:endParaRPr>
          </a:p>
        </p:txBody>
      </p:sp>
      <p:pic>
        <p:nvPicPr>
          <p:cNvPr id="12" name="Picture 2" descr="C:\Users\hansraj.bhardwaj\Desktop\Android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980728"/>
            <a:ext cx="1268993" cy="181960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Straight Connector 10"/>
          <p:cNvCxnSpPr/>
          <p:nvPr/>
        </p:nvCxnSpPr>
        <p:spPr>
          <a:xfrm>
            <a:off x="5868144" y="1204506"/>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3" name="Picture 2" descr="C:\Users\hansraj.bhardwaj\Desktop\wirefram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8" t="466"/>
          <a:stretch/>
        </p:blipFill>
        <p:spPr bwMode="auto">
          <a:xfrm>
            <a:off x="1876372" y="1156245"/>
            <a:ext cx="3693827" cy="4950485"/>
          </a:xfrm>
          <a:prstGeom prst="rect">
            <a:avLst/>
          </a:prstGeom>
          <a:noFill/>
          <a:ln>
            <a:solidFill>
              <a:schemeClr val="bg1">
                <a:lumMod val="95000"/>
              </a:schemeClr>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xmlns="">
                <a:solidFill>
                  <a:srgbClr val="FFFFFF"/>
                </a:solidFill>
              </a14:hiddenFill>
            </a:ext>
          </a:extLst>
        </p:spPr>
      </p:pic>
      <p:sp>
        <p:nvSpPr>
          <p:cNvPr id="2" name="Right Arrow 1"/>
          <p:cNvSpPr/>
          <p:nvPr/>
        </p:nvSpPr>
        <p:spPr>
          <a:xfrm>
            <a:off x="1259632" y="1844824"/>
            <a:ext cx="360040" cy="216024"/>
          </a:xfrm>
          <a:prstGeom prst="rightArrow">
            <a:avLst/>
          </a:prstGeom>
          <a:noFill/>
          <a:ln>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104076" y="4149080"/>
            <a:ext cx="2860412" cy="1200329"/>
          </a:xfrm>
          <a:prstGeom prst="rect">
            <a:avLst/>
          </a:prstGeom>
        </p:spPr>
        <p:txBody>
          <a:bodyPr wrap="square">
            <a:spAutoFit/>
          </a:bodyPr>
          <a:lstStyle/>
          <a:p>
            <a:pPr marL="285750" indent="-285750">
              <a:buFont typeface="Arial"/>
              <a:buChar char="•"/>
            </a:pPr>
            <a:r>
              <a:rPr lang="en-US" dirty="0">
                <a:solidFill>
                  <a:schemeClr val="tx1">
                    <a:lumMod val="50000"/>
                    <a:lumOff val="50000"/>
                  </a:schemeClr>
                </a:solidFill>
                <a:latin typeface="Helvetica Neue Light"/>
                <a:cs typeface="Helvetica Neue Light"/>
              </a:rPr>
              <a:t>Espire uses </a:t>
            </a:r>
            <a:r>
              <a:rPr lang="en-US" dirty="0" err="1">
                <a:latin typeface="Helvetica Neue Light"/>
                <a:cs typeface="Helvetica Neue Light"/>
              </a:rPr>
              <a:t>Axure</a:t>
            </a:r>
            <a:r>
              <a:rPr lang="en-US" dirty="0">
                <a:solidFill>
                  <a:schemeClr val="tx1">
                    <a:lumMod val="50000"/>
                    <a:lumOff val="50000"/>
                  </a:schemeClr>
                </a:solidFill>
                <a:latin typeface="Helvetica Neue Light"/>
                <a:cs typeface="Helvetica Neue Light"/>
              </a:rPr>
              <a:t> and </a:t>
            </a:r>
            <a:r>
              <a:rPr lang="en-US" dirty="0">
                <a:latin typeface="Helvetica Neue Light"/>
                <a:cs typeface="Helvetica Neue Light"/>
              </a:rPr>
              <a:t>UXPIN </a:t>
            </a:r>
            <a:r>
              <a:rPr lang="en-US" dirty="0">
                <a:solidFill>
                  <a:schemeClr val="tx1">
                    <a:lumMod val="50000"/>
                    <a:lumOff val="50000"/>
                  </a:schemeClr>
                </a:solidFill>
                <a:latin typeface="Helvetica Neue Light"/>
                <a:cs typeface="Helvetica Neue Light"/>
              </a:rPr>
              <a:t>to quickly create wireframes and interaction design</a:t>
            </a:r>
          </a:p>
        </p:txBody>
      </p:sp>
    </p:spTree>
    <p:extLst>
      <p:ext uri="{BB962C8B-B14F-4D97-AF65-F5344CB8AC3E}">
        <p14:creationId xmlns:p14="http://schemas.microsoft.com/office/powerpoint/2010/main" val="4153863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14</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2800" dirty="0">
                <a:solidFill>
                  <a:schemeClr val="bg1">
                    <a:lumMod val="65000"/>
                  </a:schemeClr>
                </a:solidFill>
                <a:latin typeface="Helvetica Neue Light"/>
                <a:cs typeface="Helvetica Neue Light"/>
              </a:rPr>
              <a:t>Creative Design: </a:t>
            </a:r>
            <a:r>
              <a:rPr lang="en-US" sz="1800" dirty="0">
                <a:solidFill>
                  <a:schemeClr val="bg1">
                    <a:lumMod val="65000"/>
                  </a:schemeClr>
                </a:solidFill>
                <a:latin typeface="Helvetica Neue Light"/>
                <a:cs typeface="Helvetica Neue Light"/>
              </a:rPr>
              <a:t>From interaction design to visual design</a:t>
            </a:r>
            <a:endParaRPr lang="en-US" sz="2800" dirty="0">
              <a:solidFill>
                <a:schemeClr val="bg1">
                  <a:lumMod val="65000"/>
                </a:schemeClr>
              </a:solidFill>
              <a:latin typeface="Helvetica Neue Light"/>
              <a:cs typeface="Helvetica Neue Light"/>
            </a:endParaRPr>
          </a:p>
        </p:txBody>
      </p:sp>
      <p:sp>
        <p:nvSpPr>
          <p:cNvPr id="9" name="Rectangle 8"/>
          <p:cNvSpPr/>
          <p:nvPr/>
        </p:nvSpPr>
        <p:spPr>
          <a:xfrm>
            <a:off x="5940152" y="1052736"/>
            <a:ext cx="3168352" cy="2308324"/>
          </a:xfrm>
          <a:prstGeom prst="rect">
            <a:avLst/>
          </a:prstGeom>
        </p:spPr>
        <p:txBody>
          <a:bodyPr wrap="square">
            <a:spAutoFit/>
          </a:bodyPr>
          <a:lstStyle/>
          <a:p>
            <a:pPr marL="342900" indent="-342900">
              <a:buFont typeface="Arial"/>
              <a:buChar char="•"/>
            </a:pPr>
            <a:r>
              <a:rPr lang="en-US" sz="1400" dirty="0">
                <a:solidFill>
                  <a:srgbClr val="595959"/>
                </a:solidFill>
                <a:latin typeface="Helvetica Neue Light"/>
                <a:cs typeface="Helvetica Neue Light"/>
              </a:rPr>
              <a:t>Creative team now takes over the charge and fills the right graphics and shape it as per the brand guidelines</a:t>
            </a:r>
          </a:p>
          <a:p>
            <a:pPr marL="342900" indent="-342900">
              <a:buFont typeface="Arial"/>
              <a:buChar char="•"/>
            </a:pPr>
            <a:endParaRPr lang="en-US" sz="14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Since the information architecture and prototype is already tested and approved, there are minimum iterations at this level</a:t>
            </a:r>
          </a:p>
          <a:p>
            <a:pPr marL="342900" indent="-342900">
              <a:buFont typeface="Arial"/>
              <a:buChar char="•"/>
            </a:pPr>
            <a:endParaRPr lang="en-US" dirty="0">
              <a:solidFill>
                <a:srgbClr val="595959"/>
              </a:solidFill>
              <a:latin typeface="Helvetica Neue Light"/>
              <a:cs typeface="Helvetica Neue Light"/>
            </a:endParaRPr>
          </a:p>
        </p:txBody>
      </p:sp>
      <p:cxnSp>
        <p:nvCxnSpPr>
          <p:cNvPr id="11" name="Straight Connector 10"/>
          <p:cNvCxnSpPr/>
          <p:nvPr/>
        </p:nvCxnSpPr>
        <p:spPr>
          <a:xfrm>
            <a:off x="5868144" y="1204506"/>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a:off x="1259632" y="1844824"/>
            <a:ext cx="360040" cy="216024"/>
          </a:xfrm>
          <a:prstGeom prst="rightArrow">
            <a:avLst/>
          </a:prstGeom>
          <a:noFill/>
          <a:ln>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2" descr="Creativ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361" y="1299113"/>
            <a:ext cx="7118954" cy="443414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6104076" y="4149080"/>
            <a:ext cx="2860412" cy="923330"/>
          </a:xfrm>
          <a:prstGeom prst="rect">
            <a:avLst/>
          </a:prstGeom>
        </p:spPr>
        <p:txBody>
          <a:bodyPr wrap="square">
            <a:spAutoFit/>
          </a:bodyPr>
          <a:lstStyle/>
          <a:p>
            <a:pPr marL="285750" indent="-285750">
              <a:buFont typeface="Arial"/>
              <a:buChar char="•"/>
            </a:pPr>
            <a:r>
              <a:rPr lang="en-US" dirty="0">
                <a:solidFill>
                  <a:schemeClr val="tx1">
                    <a:lumMod val="50000"/>
                    <a:lumOff val="50000"/>
                  </a:schemeClr>
                </a:solidFill>
                <a:latin typeface="Helvetica Neue Light"/>
                <a:cs typeface="Helvetica Neue Light"/>
              </a:rPr>
              <a:t>Espire uses </a:t>
            </a:r>
            <a:r>
              <a:rPr lang="en-US" dirty="0">
                <a:latin typeface="Helvetica Neue Light"/>
                <a:cs typeface="Helvetica Neue Light"/>
              </a:rPr>
              <a:t>Adobe </a:t>
            </a:r>
            <a:r>
              <a:rPr lang="en-US" dirty="0">
                <a:solidFill>
                  <a:schemeClr val="tx1">
                    <a:lumMod val="50000"/>
                    <a:lumOff val="50000"/>
                  </a:schemeClr>
                </a:solidFill>
                <a:latin typeface="Helvetica Neue Light"/>
                <a:cs typeface="Helvetica Neue Light"/>
              </a:rPr>
              <a:t>products for creative services</a:t>
            </a:r>
          </a:p>
        </p:txBody>
      </p:sp>
    </p:spTree>
    <p:extLst>
      <p:ext uri="{BB962C8B-B14F-4D97-AF65-F5344CB8AC3E}">
        <p14:creationId xmlns:p14="http://schemas.microsoft.com/office/powerpoint/2010/main" val="405280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15</a:t>
            </a:fld>
            <a:endParaRPr lang="en-US" dirty="0"/>
          </a:p>
        </p:txBody>
      </p:sp>
      <p:sp>
        <p:nvSpPr>
          <p:cNvPr id="8" name="Title 1"/>
          <p:cNvSpPr>
            <a:spLocks noGrp="1"/>
          </p:cNvSpPr>
          <p:nvPr>
            <p:ph type="title"/>
          </p:nvPr>
        </p:nvSpPr>
        <p:spPr>
          <a:xfrm>
            <a:off x="179512" y="188640"/>
            <a:ext cx="7632848" cy="487362"/>
          </a:xfrm>
        </p:spPr>
        <p:txBody>
          <a:bodyPr>
            <a:noAutofit/>
          </a:bodyPr>
          <a:lstStyle/>
          <a:p>
            <a:pPr algn="l"/>
            <a:r>
              <a:rPr lang="en-US" sz="2400" dirty="0">
                <a:solidFill>
                  <a:schemeClr val="bg1">
                    <a:lumMod val="65000"/>
                  </a:schemeClr>
                </a:solidFill>
                <a:latin typeface="Helvetica Neue Light"/>
                <a:cs typeface="Helvetica Neue Light"/>
              </a:rPr>
              <a:t>Front End Development: </a:t>
            </a:r>
            <a:r>
              <a:rPr lang="en-US" sz="1600" dirty="0">
                <a:solidFill>
                  <a:schemeClr val="bg1">
                    <a:lumMod val="65000"/>
                  </a:schemeClr>
                </a:solidFill>
                <a:latin typeface="Helvetica Neue Light"/>
                <a:cs typeface="Helvetica Neue Light"/>
              </a:rPr>
              <a:t>From visual design to working HTML5 pages</a:t>
            </a:r>
            <a:endParaRPr lang="en-US" sz="2400" dirty="0">
              <a:solidFill>
                <a:schemeClr val="bg1">
                  <a:lumMod val="65000"/>
                </a:schemeClr>
              </a:solidFill>
              <a:latin typeface="Helvetica Neue Light"/>
              <a:cs typeface="Helvetica Neue Light"/>
            </a:endParaRPr>
          </a:p>
        </p:txBody>
      </p:sp>
      <p:cxnSp>
        <p:nvCxnSpPr>
          <p:cNvPr id="11" name="Straight Connector 10"/>
          <p:cNvCxnSpPr/>
          <p:nvPr/>
        </p:nvCxnSpPr>
        <p:spPr>
          <a:xfrm>
            <a:off x="5868144" y="1204506"/>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07504" y="836712"/>
            <a:ext cx="5677705" cy="4258277"/>
          </a:xfrm>
          <a:prstGeom prst="rect">
            <a:avLst/>
          </a:prstGeom>
        </p:spPr>
      </p:pic>
      <p:sp>
        <p:nvSpPr>
          <p:cNvPr id="21" name="Rectangle 20"/>
          <p:cNvSpPr/>
          <p:nvPr/>
        </p:nvSpPr>
        <p:spPr>
          <a:xfrm>
            <a:off x="6001807" y="4646746"/>
            <a:ext cx="3168352" cy="1446550"/>
          </a:xfrm>
          <a:prstGeom prst="rect">
            <a:avLst/>
          </a:prstGeom>
        </p:spPr>
        <p:txBody>
          <a:bodyPr wrap="square">
            <a:spAutoFit/>
          </a:bodyPr>
          <a:lstStyle/>
          <a:p>
            <a:r>
              <a:rPr lang="en-US" sz="1400" dirty="0">
                <a:solidFill>
                  <a:srgbClr val="595959"/>
                </a:solidFill>
                <a:latin typeface="Helvetica Neue Light"/>
                <a:cs typeface="Helvetica Neue Light"/>
              </a:rPr>
              <a:t>For medium such as…</a:t>
            </a:r>
          </a:p>
          <a:p>
            <a:endParaRPr lang="en-US" sz="1400" dirty="0">
              <a:solidFill>
                <a:srgbClr val="595959"/>
              </a:solidFill>
              <a:latin typeface="Helvetica Neue Light"/>
              <a:cs typeface="Helvetica Neue Light"/>
            </a:endParaRPr>
          </a:p>
          <a:p>
            <a:pPr marL="285750" indent="-285750">
              <a:buFont typeface="Arial"/>
              <a:buChar char="•"/>
            </a:pPr>
            <a:r>
              <a:rPr lang="en-US" sz="1200" dirty="0">
                <a:solidFill>
                  <a:srgbClr val="595959"/>
                </a:solidFill>
                <a:latin typeface="Helvetica Neue Light"/>
                <a:cs typeface="Helvetica Neue Light"/>
              </a:rPr>
              <a:t>All latest browsers and fallback support for older versions</a:t>
            </a:r>
          </a:p>
          <a:p>
            <a:pPr marL="285750" indent="-285750">
              <a:buFont typeface="Arial"/>
              <a:buChar char="•"/>
            </a:pPr>
            <a:r>
              <a:rPr lang="en-US" sz="1200" dirty="0">
                <a:solidFill>
                  <a:srgbClr val="595959"/>
                </a:solidFill>
                <a:latin typeface="Helvetica Neue Light"/>
                <a:cs typeface="Helvetica Neue Light"/>
              </a:rPr>
              <a:t>Smart phones IOS, Android and windows</a:t>
            </a:r>
          </a:p>
          <a:p>
            <a:pPr marL="285750" indent="-285750">
              <a:buFont typeface="Arial"/>
              <a:buChar char="•"/>
            </a:pPr>
            <a:r>
              <a:rPr lang="en-US" sz="1200" dirty="0">
                <a:solidFill>
                  <a:srgbClr val="595959"/>
                </a:solidFill>
                <a:latin typeface="Helvetica Neue Light"/>
                <a:cs typeface="Helvetica Neue Light"/>
              </a:rPr>
              <a:t>Tablets</a:t>
            </a:r>
            <a:endParaRPr lang="en-US" sz="1600" dirty="0">
              <a:solidFill>
                <a:srgbClr val="595959"/>
              </a:solidFill>
              <a:latin typeface="Helvetica Neue Light"/>
              <a:cs typeface="Helvetica Neue Light"/>
            </a:endParaRPr>
          </a:p>
        </p:txBody>
      </p:sp>
      <p:sp>
        <p:nvSpPr>
          <p:cNvPr id="22" name="Rectangle 21"/>
          <p:cNvSpPr/>
          <p:nvPr/>
        </p:nvSpPr>
        <p:spPr>
          <a:xfrm>
            <a:off x="5975648" y="1268760"/>
            <a:ext cx="3168352" cy="2831544"/>
          </a:xfrm>
          <a:prstGeom prst="rect">
            <a:avLst/>
          </a:prstGeom>
        </p:spPr>
        <p:txBody>
          <a:bodyPr wrap="square">
            <a:spAutoFit/>
          </a:bodyPr>
          <a:lstStyle/>
          <a:p>
            <a:r>
              <a:rPr lang="en-US" sz="1400" dirty="0">
                <a:solidFill>
                  <a:srgbClr val="595959"/>
                </a:solidFill>
                <a:latin typeface="Helvetica Neue Light"/>
                <a:cs typeface="Helvetica Neue Light"/>
              </a:rPr>
              <a:t>The team of expert front end developers take on to develop word class standard oriented interfaces with a list of advanced tools and technologies</a:t>
            </a:r>
          </a:p>
          <a:p>
            <a:endParaRPr lang="en-US" sz="1200" dirty="0">
              <a:solidFill>
                <a:srgbClr val="595959"/>
              </a:solidFill>
              <a:latin typeface="Helvetica Neue Light"/>
              <a:cs typeface="Helvetica Neue Light"/>
            </a:endParaRPr>
          </a:p>
          <a:p>
            <a:pPr marL="285750" indent="-285750">
              <a:buFont typeface="Arial"/>
              <a:buChar char="•"/>
            </a:pPr>
            <a:r>
              <a:rPr lang="en-US" sz="1200" dirty="0">
                <a:solidFill>
                  <a:srgbClr val="595959"/>
                </a:solidFill>
                <a:latin typeface="Helvetica Neue Light"/>
                <a:cs typeface="Helvetica Neue Light"/>
              </a:rPr>
              <a:t>Use of latest HTML frameworks such as Bootstrap, Foundation for quick templating of designs</a:t>
            </a:r>
          </a:p>
          <a:p>
            <a:pPr marL="285750" indent="-285750">
              <a:buFont typeface="Arial"/>
              <a:buChar char="•"/>
            </a:pPr>
            <a:r>
              <a:rPr lang="en-US" sz="1200" dirty="0">
                <a:solidFill>
                  <a:srgbClr val="595959"/>
                </a:solidFill>
                <a:latin typeface="Helvetica Neue Light"/>
                <a:cs typeface="Helvetica Neue Light"/>
              </a:rPr>
              <a:t>Espire relies on various Javascript frameworks for html binding as well as CSS coding for fast loading interactive web pages</a:t>
            </a:r>
          </a:p>
          <a:p>
            <a:pPr marL="285750" indent="-285750">
              <a:buFont typeface="Arial"/>
              <a:buChar char="•"/>
            </a:pPr>
            <a:endParaRPr lang="en-US" sz="1200" dirty="0">
              <a:solidFill>
                <a:srgbClr val="595959"/>
              </a:solidFill>
              <a:latin typeface="Helvetica Neue Light"/>
              <a:cs typeface="Helvetica Neue Light"/>
            </a:endParaRPr>
          </a:p>
        </p:txBody>
      </p:sp>
    </p:spTree>
    <p:extLst>
      <p:ext uri="{BB962C8B-B14F-4D97-AF65-F5344CB8AC3E}">
        <p14:creationId xmlns:p14="http://schemas.microsoft.com/office/powerpoint/2010/main" val="1022970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16</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2400" dirty="0">
                <a:solidFill>
                  <a:schemeClr val="bg1">
                    <a:lumMod val="65000"/>
                  </a:schemeClr>
                </a:solidFill>
                <a:latin typeface="Helvetica Neue Light"/>
                <a:cs typeface="Helvetica Neue Light"/>
              </a:rPr>
              <a:t>Our expertise on front end development</a:t>
            </a:r>
          </a:p>
        </p:txBody>
      </p:sp>
      <p:pic>
        <p:nvPicPr>
          <p:cNvPr id="22" name="Picture 2" descr="C:\Users\hansraj.bhardwaj\Desktop\espire-logo-new.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7761"/>
          <a:stretch/>
        </p:blipFill>
        <p:spPr bwMode="auto">
          <a:xfrm rot="21113743">
            <a:off x="-160691" y="2957796"/>
            <a:ext cx="2232155" cy="352559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Responsive Web Design (RWD)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4744">
            <a:off x="4650269" y="2433971"/>
            <a:ext cx="2595415" cy="1251963"/>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a:xfrm rot="21223814">
            <a:off x="-258421" y="1256247"/>
            <a:ext cx="9525059" cy="832728"/>
          </a:xfrm>
          <a:prstGeom prst="rect">
            <a:avLst/>
          </a:prstGeom>
          <a:solidFill>
            <a:srgbClr val="0070C0">
              <a:alpha val="74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4" name="Picture 2" descr="https://www.drupal.org/files/images/html5-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901" r="19263"/>
          <a:stretch/>
        </p:blipFill>
        <p:spPr bwMode="auto">
          <a:xfrm>
            <a:off x="2699792" y="2852936"/>
            <a:ext cx="1125345" cy="100351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hop.ie/talks/angular-intro/images/angularjs.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599317">
            <a:off x="3059878" y="5589437"/>
            <a:ext cx="1981200" cy="467661"/>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images.huffingtonpost.com/2014-04-30-LES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624" r="19487" b="4412"/>
          <a:stretch/>
        </p:blipFill>
        <p:spPr bwMode="auto">
          <a:xfrm>
            <a:off x="6660232" y="4437112"/>
            <a:ext cx="1591373" cy="726345"/>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2" descr="http://dochub.io/images/jquer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1524297">
            <a:off x="2027452" y="4667807"/>
            <a:ext cx="1966324" cy="439605"/>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cyblance.com/wp-content/uploads/2013/09/ajax.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4118"/>
          <a:stretch/>
        </p:blipFill>
        <p:spPr bwMode="auto">
          <a:xfrm rot="21522321">
            <a:off x="7385938" y="3588555"/>
            <a:ext cx="1381187" cy="513592"/>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p:nvSpPr>
        <p:spPr>
          <a:xfrm rot="21213081">
            <a:off x="193888" y="1359731"/>
            <a:ext cx="8746631" cy="646331"/>
          </a:xfrm>
          <a:prstGeom prst="rect">
            <a:avLst/>
          </a:prstGeom>
          <a:noFill/>
        </p:spPr>
        <p:txBody>
          <a:bodyPr wrap="square" rtlCol="0">
            <a:spAutoFit/>
          </a:bodyPr>
          <a:lstStyle/>
          <a:p>
            <a:r>
              <a:rPr lang="en-US" dirty="0">
                <a:solidFill>
                  <a:schemeClr val="accent3">
                    <a:lumMod val="60000"/>
                    <a:lumOff val="40000"/>
                  </a:schemeClr>
                </a:solidFill>
                <a:latin typeface="Helvetica Neue Thin"/>
                <a:cs typeface="Helvetica Neue Thin"/>
              </a:rPr>
              <a:t>HTML5</a:t>
            </a:r>
            <a:r>
              <a:rPr lang="en-US" dirty="0">
                <a:solidFill>
                  <a:schemeClr val="tx1">
                    <a:lumMod val="95000"/>
                    <a:lumOff val="5000"/>
                  </a:schemeClr>
                </a:solidFill>
                <a:latin typeface="Helvetica Neue Thin"/>
                <a:cs typeface="Helvetica Neue Thin"/>
              </a:rPr>
              <a:t>     </a:t>
            </a:r>
            <a:r>
              <a:rPr lang="en-US" dirty="0">
                <a:solidFill>
                  <a:srgbClr val="FFFF00"/>
                </a:solidFill>
                <a:latin typeface="Helvetica Neue Thin"/>
                <a:cs typeface="Helvetica Neue Thin"/>
              </a:rPr>
              <a:t>Responsive Development</a:t>
            </a:r>
            <a:r>
              <a:rPr lang="en-US" dirty="0">
                <a:solidFill>
                  <a:schemeClr val="tx1">
                    <a:lumMod val="95000"/>
                    <a:lumOff val="5000"/>
                  </a:schemeClr>
                </a:solidFill>
                <a:latin typeface="Helvetica Neue Thin"/>
                <a:cs typeface="Helvetica Neue Thin"/>
              </a:rPr>
              <a:t>     </a:t>
            </a:r>
            <a:r>
              <a:rPr lang="en-US" dirty="0">
                <a:solidFill>
                  <a:schemeClr val="accent6">
                    <a:lumMod val="60000"/>
                    <a:lumOff val="40000"/>
                  </a:schemeClr>
                </a:solidFill>
                <a:latin typeface="Helvetica Neue Thin"/>
                <a:cs typeface="Helvetica Neue Thin"/>
              </a:rPr>
              <a:t>Latest HTML5 frameworks     </a:t>
            </a:r>
            <a:r>
              <a:rPr lang="en-US" dirty="0">
                <a:solidFill>
                  <a:srgbClr val="FFC000"/>
                </a:solidFill>
                <a:latin typeface="Helvetica Neue Thin"/>
                <a:cs typeface="Helvetica Neue Thin"/>
              </a:rPr>
              <a:t>JQuery &amp; Other client side development     </a:t>
            </a:r>
            <a:r>
              <a:rPr lang="en-US" dirty="0">
                <a:solidFill>
                  <a:schemeClr val="bg1"/>
                </a:solidFill>
                <a:latin typeface="Helvetica Neue Thin"/>
                <a:cs typeface="Helvetica Neue Thin"/>
              </a:rPr>
              <a:t>CSS Less Framework     </a:t>
            </a:r>
            <a:r>
              <a:rPr lang="en-US" dirty="0">
                <a:solidFill>
                  <a:srgbClr val="DDE9B5"/>
                </a:solidFill>
                <a:latin typeface="Helvetica Neue Thin"/>
                <a:cs typeface="Helvetica Neue Thin"/>
              </a:rPr>
              <a:t>Angular JS Framework</a:t>
            </a:r>
          </a:p>
        </p:txBody>
      </p:sp>
      <p:pic>
        <p:nvPicPr>
          <p:cNvPr id="2" name="Picture 1"/>
          <p:cNvPicPr>
            <a:picLocks noChangeAspect="1"/>
          </p:cNvPicPr>
          <p:nvPr/>
        </p:nvPicPr>
        <p:blipFill>
          <a:blip r:embed="rId9"/>
          <a:stretch>
            <a:fillRect/>
          </a:stretch>
        </p:blipFill>
        <p:spPr>
          <a:xfrm>
            <a:off x="4211960" y="3861048"/>
            <a:ext cx="1990001" cy="354170"/>
          </a:xfrm>
          <a:prstGeom prst="rect">
            <a:avLst/>
          </a:prstGeom>
        </p:spPr>
      </p:pic>
      <p:pic>
        <p:nvPicPr>
          <p:cNvPr id="10" name="Picture 9"/>
          <p:cNvPicPr>
            <a:picLocks noChangeAspect="1"/>
          </p:cNvPicPr>
          <p:nvPr/>
        </p:nvPicPr>
        <p:blipFill>
          <a:blip r:embed="rId10"/>
          <a:stretch>
            <a:fillRect/>
          </a:stretch>
        </p:blipFill>
        <p:spPr>
          <a:xfrm>
            <a:off x="4788024" y="4437112"/>
            <a:ext cx="1169514" cy="877135"/>
          </a:xfrm>
          <a:prstGeom prst="rect">
            <a:avLst/>
          </a:prstGeom>
        </p:spPr>
      </p:pic>
      <p:pic>
        <p:nvPicPr>
          <p:cNvPr id="14" name="Picture 13"/>
          <p:cNvPicPr>
            <a:picLocks noChangeAspect="1"/>
          </p:cNvPicPr>
          <p:nvPr/>
        </p:nvPicPr>
        <p:blipFill>
          <a:blip r:embed="rId11"/>
          <a:stretch>
            <a:fillRect/>
          </a:stretch>
        </p:blipFill>
        <p:spPr>
          <a:xfrm>
            <a:off x="6444208" y="5589240"/>
            <a:ext cx="2061385" cy="489640"/>
          </a:xfrm>
          <a:prstGeom prst="rect">
            <a:avLst/>
          </a:prstGeom>
        </p:spPr>
      </p:pic>
    </p:spTree>
    <p:extLst>
      <p:ext uri="{BB962C8B-B14F-4D97-AF65-F5344CB8AC3E}">
        <p14:creationId xmlns:p14="http://schemas.microsoft.com/office/powerpoint/2010/main" val="228558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17</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2400" dirty="0">
                <a:solidFill>
                  <a:schemeClr val="bg1">
                    <a:lumMod val="65000"/>
                  </a:schemeClr>
                </a:solidFill>
                <a:latin typeface="Helvetica Neue Light"/>
                <a:cs typeface="Helvetica Neue Light"/>
              </a:rPr>
              <a:t>HTML binding frameworks</a:t>
            </a:r>
          </a:p>
        </p:txBody>
      </p:sp>
      <p:sp>
        <p:nvSpPr>
          <p:cNvPr id="17" name="Rectangle 16"/>
          <p:cNvSpPr/>
          <p:nvPr/>
        </p:nvSpPr>
        <p:spPr>
          <a:xfrm>
            <a:off x="3347864" y="1340768"/>
            <a:ext cx="5626470" cy="3277821"/>
          </a:xfrm>
          <a:prstGeom prst="rect">
            <a:avLst/>
          </a:prstGeom>
        </p:spPr>
        <p:txBody>
          <a:bodyPr wrap="square">
            <a:spAutoFit/>
          </a:bodyPr>
          <a:lstStyle/>
          <a:p>
            <a:pPr marL="342900" indent="-342900">
              <a:buFont typeface="Arial"/>
              <a:buChar char="•"/>
            </a:pPr>
            <a:r>
              <a:rPr lang="en-US" sz="1400" dirty="0">
                <a:solidFill>
                  <a:srgbClr val="595959"/>
                </a:solidFill>
                <a:latin typeface="Helvetica Neue Light"/>
                <a:cs typeface="Helvetica Neue Light"/>
              </a:rPr>
              <a:t>Jquery extensively used for </a:t>
            </a:r>
          </a:p>
          <a:p>
            <a:pPr marL="800100" lvl="1" indent="-342900">
              <a:buFont typeface="Arial"/>
              <a:buChar char="•"/>
            </a:pPr>
            <a:r>
              <a:rPr lang="en-US" sz="1400" dirty="0">
                <a:solidFill>
                  <a:srgbClr val="595959"/>
                </a:solidFill>
                <a:latin typeface="Helvetica Neue Light"/>
                <a:cs typeface="Helvetica Neue Light"/>
              </a:rPr>
              <a:t>Smooth interaction development</a:t>
            </a:r>
          </a:p>
          <a:p>
            <a:pPr marL="800100" lvl="1" indent="-342900">
              <a:buFont typeface="Arial"/>
              <a:buChar char="•"/>
            </a:pPr>
            <a:r>
              <a:rPr lang="en-US" sz="1400" dirty="0">
                <a:solidFill>
                  <a:srgbClr val="595959"/>
                </a:solidFill>
                <a:latin typeface="Helvetica Neue Light"/>
                <a:cs typeface="Helvetica Neue Light"/>
              </a:rPr>
              <a:t>Animations</a:t>
            </a:r>
          </a:p>
          <a:p>
            <a:pPr marL="800100" lvl="1" indent="-342900">
              <a:buFont typeface="Arial"/>
              <a:buChar char="•"/>
            </a:pPr>
            <a:r>
              <a:rPr lang="en-US" sz="1400" dirty="0">
                <a:solidFill>
                  <a:srgbClr val="595959"/>
                </a:solidFill>
                <a:latin typeface="Helvetica Neue Light"/>
                <a:cs typeface="Helvetica Neue Light"/>
              </a:rPr>
              <a:t>Validations</a:t>
            </a:r>
          </a:p>
          <a:p>
            <a:pPr marL="800100" lvl="1" indent="-342900">
              <a:buFont typeface="Arial"/>
              <a:buChar char="•"/>
            </a:pPr>
            <a:r>
              <a:rPr lang="en-US" sz="1400" dirty="0">
                <a:solidFill>
                  <a:srgbClr val="595959"/>
                </a:solidFill>
                <a:latin typeface="Helvetica Neue Light"/>
                <a:cs typeface="Helvetica Neue Light"/>
              </a:rPr>
              <a:t>Handling data elements through JSON</a:t>
            </a:r>
          </a:p>
          <a:p>
            <a:pPr marL="342900" indent="-342900">
              <a:buFont typeface="Arial"/>
              <a:buChar char="•"/>
            </a:pPr>
            <a:endParaRPr lang="en-US" sz="11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Backbone and Angular enables to</a:t>
            </a:r>
          </a:p>
          <a:p>
            <a:pPr marL="800100" lvl="1" indent="-342900">
              <a:buFont typeface="Arial"/>
              <a:buChar char="•"/>
            </a:pPr>
            <a:r>
              <a:rPr lang="en-US" sz="1400" dirty="0">
                <a:solidFill>
                  <a:srgbClr val="595959"/>
                </a:solidFill>
                <a:latin typeface="Helvetica Neue Light"/>
                <a:cs typeface="Helvetica Neue Light"/>
              </a:rPr>
              <a:t>Making presentation layer separated from data</a:t>
            </a:r>
          </a:p>
          <a:p>
            <a:pPr marL="800100" lvl="1" indent="-342900">
              <a:buFont typeface="Arial"/>
              <a:buChar char="•"/>
            </a:pPr>
            <a:r>
              <a:rPr lang="en-US" sz="1400" dirty="0">
                <a:solidFill>
                  <a:srgbClr val="595959"/>
                </a:solidFill>
                <a:latin typeface="Helvetica Neue Light"/>
                <a:cs typeface="Helvetica Neue Light"/>
              </a:rPr>
              <a:t>Best for multiple server side hits and makes smooth data flow in the applications as per user interaction</a:t>
            </a:r>
          </a:p>
          <a:p>
            <a:pPr marL="800100" lvl="1" indent="-342900">
              <a:buFont typeface="Arial"/>
              <a:buChar char="•"/>
            </a:pPr>
            <a:r>
              <a:rPr lang="en-US" sz="1400" dirty="0">
                <a:solidFill>
                  <a:srgbClr val="595959"/>
                </a:solidFill>
                <a:latin typeface="Helvetica Neue Light"/>
                <a:cs typeface="Helvetica Neue Light"/>
              </a:rPr>
              <a:t>Smart usage of API’s through predefined classes and data objects</a:t>
            </a:r>
          </a:p>
          <a:p>
            <a:pPr marL="800100" lvl="1" indent="-342900">
              <a:buFont typeface="Arial"/>
              <a:buChar char="•"/>
            </a:pPr>
            <a:r>
              <a:rPr lang="en-US" sz="1400" dirty="0">
                <a:solidFill>
                  <a:srgbClr val="595959"/>
                </a:solidFill>
                <a:latin typeface="Helvetica Neue Light"/>
                <a:cs typeface="Helvetica Neue Light"/>
              </a:rPr>
              <a:t>Compatible with various technology platforms such as Tridion, Sitecore or PHP based open source CMS’s</a:t>
            </a:r>
          </a:p>
          <a:p>
            <a:pPr marL="800100" lvl="1" indent="-342900">
              <a:buFont typeface="Arial"/>
              <a:buChar char="•"/>
            </a:pPr>
            <a:endParaRPr lang="en-US" sz="1400" dirty="0">
              <a:solidFill>
                <a:srgbClr val="595959"/>
              </a:solidFill>
              <a:latin typeface="Helvetica Neue Light"/>
              <a:cs typeface="Helvetica Neue Light"/>
            </a:endParaRPr>
          </a:p>
        </p:txBody>
      </p:sp>
      <p:pic>
        <p:nvPicPr>
          <p:cNvPr id="18" name="Picture 2" descr="http://dochub.io/images/jquery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524297">
            <a:off x="256120" y="1434372"/>
            <a:ext cx="1966324" cy="439605"/>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cyblance.com/wp-content/uploads/2013/09/aja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4118"/>
          <a:stretch/>
        </p:blipFill>
        <p:spPr bwMode="auto">
          <a:xfrm rot="21522321">
            <a:off x="329153" y="3948593"/>
            <a:ext cx="1381187" cy="513592"/>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p:cNvPicPr>
            <a:picLocks noChangeAspect="1"/>
          </p:cNvPicPr>
          <p:nvPr/>
        </p:nvPicPr>
        <p:blipFill>
          <a:blip r:embed="rId4"/>
          <a:stretch>
            <a:fillRect/>
          </a:stretch>
        </p:blipFill>
        <p:spPr>
          <a:xfrm>
            <a:off x="395536" y="2420888"/>
            <a:ext cx="1990001" cy="354170"/>
          </a:xfrm>
          <a:prstGeom prst="rect">
            <a:avLst/>
          </a:prstGeom>
        </p:spPr>
      </p:pic>
      <p:cxnSp>
        <p:nvCxnSpPr>
          <p:cNvPr id="21" name="Straight Connector 20"/>
          <p:cNvCxnSpPr/>
          <p:nvPr/>
        </p:nvCxnSpPr>
        <p:spPr>
          <a:xfrm>
            <a:off x="2843808" y="1132498"/>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28" name="Picture 4" descr="http://hop.ie/talks/angular-intro/images/angularjs.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599317">
            <a:off x="395583" y="3213173"/>
            <a:ext cx="1981200" cy="4676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3707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18</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2400" dirty="0">
                <a:solidFill>
                  <a:schemeClr val="bg1">
                    <a:lumMod val="65000"/>
                  </a:schemeClr>
                </a:solidFill>
                <a:latin typeface="Helvetica Neue Light"/>
                <a:cs typeface="Helvetica Neue Light"/>
              </a:rPr>
              <a:t>CSS frameworks</a:t>
            </a:r>
          </a:p>
        </p:txBody>
      </p:sp>
      <p:sp>
        <p:nvSpPr>
          <p:cNvPr id="17" name="Rectangle 16"/>
          <p:cNvSpPr/>
          <p:nvPr/>
        </p:nvSpPr>
        <p:spPr>
          <a:xfrm>
            <a:off x="3275856" y="1052736"/>
            <a:ext cx="5626470" cy="3708708"/>
          </a:xfrm>
          <a:prstGeom prst="rect">
            <a:avLst/>
          </a:prstGeom>
        </p:spPr>
        <p:txBody>
          <a:bodyPr wrap="square">
            <a:spAutoFit/>
          </a:bodyPr>
          <a:lstStyle/>
          <a:p>
            <a:pPr marL="342900" indent="-342900">
              <a:buFont typeface="Arial"/>
              <a:buChar char="•"/>
            </a:pPr>
            <a:r>
              <a:rPr lang="en-US" sz="1400" dirty="0">
                <a:solidFill>
                  <a:srgbClr val="595959"/>
                </a:solidFill>
                <a:latin typeface="Helvetica Neue Light"/>
                <a:cs typeface="Helvetica Neue Light"/>
              </a:rPr>
              <a:t>CSS LESS</a:t>
            </a:r>
          </a:p>
          <a:p>
            <a:pPr marL="800100" lvl="1" indent="-342900">
              <a:buFont typeface="Arial"/>
              <a:buChar char="•"/>
            </a:pPr>
            <a:r>
              <a:rPr lang="en-US" sz="1400" dirty="0">
                <a:solidFill>
                  <a:srgbClr val="595959"/>
                </a:solidFill>
                <a:latin typeface="Helvetica Neue Light"/>
                <a:cs typeface="Helvetica Neue Light"/>
              </a:rPr>
              <a:t>Enables you to define reusable code with the help of variables</a:t>
            </a:r>
          </a:p>
          <a:p>
            <a:pPr marL="800100" lvl="1" indent="-342900">
              <a:buFont typeface="Arial"/>
              <a:buChar char="•"/>
            </a:pPr>
            <a:r>
              <a:rPr lang="en-US" sz="1400" dirty="0">
                <a:solidFill>
                  <a:srgbClr val="595959"/>
                </a:solidFill>
                <a:latin typeface="Helvetica Neue Light"/>
                <a:cs typeface="Helvetica Neue Light"/>
              </a:rPr>
              <a:t>More structured and less redundant code</a:t>
            </a:r>
          </a:p>
          <a:p>
            <a:pPr marL="342900" indent="-342900">
              <a:buFont typeface="Arial"/>
              <a:buChar char="•"/>
            </a:pPr>
            <a:endParaRPr lang="en-US" sz="11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SASS and COMPASS</a:t>
            </a:r>
          </a:p>
          <a:p>
            <a:pPr marL="800100" lvl="1" indent="-342900">
              <a:buFont typeface="Arial"/>
              <a:buChar char="•"/>
            </a:pPr>
            <a:r>
              <a:rPr lang="en-US" sz="1400" dirty="0">
                <a:solidFill>
                  <a:srgbClr val="595959"/>
                </a:solidFill>
                <a:latin typeface="Helvetica Neue Light"/>
                <a:cs typeface="Helvetica Neue Light"/>
              </a:rPr>
              <a:t>Enables to creates functions with CSS to be used at different places for different needs</a:t>
            </a:r>
          </a:p>
          <a:p>
            <a:pPr marL="800100" lvl="1" indent="-342900">
              <a:buFont typeface="Arial"/>
              <a:buChar char="•"/>
            </a:pPr>
            <a:r>
              <a:rPr lang="en-US" sz="1400" dirty="0">
                <a:solidFill>
                  <a:srgbClr val="595959"/>
                </a:solidFill>
                <a:latin typeface="Helvetica Neue Light"/>
                <a:cs typeface="Helvetica Neue Light"/>
              </a:rPr>
              <a:t>Same function can be used as per argument passed e.g. A single function for border radius can be used for different border sizes</a:t>
            </a:r>
          </a:p>
          <a:p>
            <a:pPr marL="800100" lvl="1" indent="-342900">
              <a:buFont typeface="Arial"/>
              <a:buChar char="•"/>
            </a:pPr>
            <a:r>
              <a:rPr lang="en-US" sz="1400" dirty="0">
                <a:solidFill>
                  <a:srgbClr val="595959"/>
                </a:solidFill>
                <a:latin typeface="Helvetica Neue Light"/>
                <a:cs typeface="Helvetica Neue Light"/>
              </a:rPr>
              <a:t>COMPASS is a library of predefined functions which gives you a pre set environment to quickly create web pages. These preset functions are well written and to be used for important features like browsers tests, devices tests etc.</a:t>
            </a:r>
          </a:p>
          <a:p>
            <a:pPr marL="800100" lvl="1" indent="-342900">
              <a:buFont typeface="Arial"/>
              <a:buChar char="•"/>
            </a:pPr>
            <a:endParaRPr lang="en-US" sz="1400" dirty="0">
              <a:solidFill>
                <a:srgbClr val="595959"/>
              </a:solidFill>
              <a:latin typeface="Helvetica Neue Light"/>
              <a:cs typeface="Helvetica Neue Light"/>
            </a:endParaRPr>
          </a:p>
          <a:p>
            <a:pPr marL="800100" lvl="1" indent="-342900">
              <a:buFont typeface="Arial"/>
              <a:buChar char="•"/>
            </a:pPr>
            <a:endParaRPr lang="en-US" sz="1400" dirty="0">
              <a:solidFill>
                <a:srgbClr val="595959"/>
              </a:solidFill>
              <a:latin typeface="Helvetica Neue Light"/>
              <a:cs typeface="Helvetica Neue Light"/>
            </a:endParaRPr>
          </a:p>
        </p:txBody>
      </p:sp>
      <p:cxnSp>
        <p:nvCxnSpPr>
          <p:cNvPr id="21" name="Straight Connector 20"/>
          <p:cNvCxnSpPr/>
          <p:nvPr/>
        </p:nvCxnSpPr>
        <p:spPr>
          <a:xfrm>
            <a:off x="2843808" y="1132498"/>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1" name="Picture 4" descr="http://images.huffingtonpost.com/2014-04-30-LES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624" r="19487" b="4412"/>
          <a:stretch/>
        </p:blipFill>
        <p:spPr bwMode="auto">
          <a:xfrm>
            <a:off x="539552" y="1124744"/>
            <a:ext cx="1591373" cy="72634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3"/>
          <a:stretch>
            <a:fillRect/>
          </a:stretch>
        </p:blipFill>
        <p:spPr>
          <a:xfrm>
            <a:off x="683568" y="2204864"/>
            <a:ext cx="1169514" cy="877135"/>
          </a:xfrm>
          <a:prstGeom prst="rect">
            <a:avLst/>
          </a:prstGeom>
        </p:spPr>
      </p:pic>
      <p:pic>
        <p:nvPicPr>
          <p:cNvPr id="13" name="Picture 12"/>
          <p:cNvPicPr>
            <a:picLocks noChangeAspect="1"/>
          </p:cNvPicPr>
          <p:nvPr/>
        </p:nvPicPr>
        <p:blipFill>
          <a:blip r:embed="rId4"/>
          <a:stretch>
            <a:fillRect/>
          </a:stretch>
        </p:blipFill>
        <p:spPr>
          <a:xfrm>
            <a:off x="395536" y="3645024"/>
            <a:ext cx="2061385" cy="489640"/>
          </a:xfrm>
          <a:prstGeom prst="rect">
            <a:avLst/>
          </a:prstGeom>
        </p:spPr>
      </p:pic>
    </p:spTree>
    <p:extLst>
      <p:ext uri="{BB962C8B-B14F-4D97-AF65-F5344CB8AC3E}">
        <p14:creationId xmlns:p14="http://schemas.microsoft.com/office/powerpoint/2010/main" val="296440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19</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2400" dirty="0">
                <a:solidFill>
                  <a:schemeClr val="bg1">
                    <a:lumMod val="65000"/>
                  </a:schemeClr>
                </a:solidFill>
                <a:latin typeface="Helvetica Neue Light"/>
                <a:cs typeface="Helvetica Neue Light"/>
              </a:rPr>
              <a:t>Code compliance</a:t>
            </a:r>
          </a:p>
        </p:txBody>
      </p:sp>
      <p:sp>
        <p:nvSpPr>
          <p:cNvPr id="17" name="Rectangle 16"/>
          <p:cNvSpPr/>
          <p:nvPr/>
        </p:nvSpPr>
        <p:spPr>
          <a:xfrm>
            <a:off x="3203848" y="2492896"/>
            <a:ext cx="5040560" cy="2246769"/>
          </a:xfrm>
          <a:prstGeom prst="rect">
            <a:avLst/>
          </a:prstGeom>
        </p:spPr>
        <p:txBody>
          <a:bodyPr wrap="square">
            <a:spAutoFit/>
          </a:bodyPr>
          <a:lstStyle/>
          <a:p>
            <a:pPr marL="342900" indent="-342900">
              <a:buFont typeface="Arial"/>
              <a:buChar char="•"/>
            </a:pPr>
            <a:r>
              <a:rPr lang="en-US" sz="1400" dirty="0">
                <a:solidFill>
                  <a:srgbClr val="595959"/>
                </a:solidFill>
                <a:latin typeface="Helvetica Neue Light"/>
                <a:cs typeface="Helvetica Neue Light"/>
              </a:rPr>
              <a:t>W3C validated code (AA level) as a standard compliance across the projects</a:t>
            </a:r>
          </a:p>
          <a:p>
            <a:pPr marL="342900" indent="-342900">
              <a:buFont typeface="Arial"/>
              <a:buChar char="•"/>
            </a:pPr>
            <a:endParaRPr lang="en-US" sz="14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Accessibility validations of code (AA level) as per WAI guidelines</a:t>
            </a:r>
          </a:p>
          <a:p>
            <a:pPr marL="342900" indent="-342900">
              <a:buFont typeface="Arial"/>
              <a:buChar char="•"/>
            </a:pPr>
            <a:endParaRPr lang="en-US" sz="1400" dirty="0">
              <a:solidFill>
                <a:srgbClr val="595959"/>
              </a:solidFill>
              <a:latin typeface="Helvetica Neue Light"/>
              <a:cs typeface="Helvetica Neue Light"/>
            </a:endParaRPr>
          </a:p>
          <a:p>
            <a:pPr marL="342900" indent="-342900">
              <a:buFont typeface="Arial"/>
              <a:buChar char="•"/>
            </a:pPr>
            <a:r>
              <a:rPr lang="en-US" sz="1400" dirty="0">
                <a:solidFill>
                  <a:srgbClr val="595959"/>
                </a:solidFill>
                <a:latin typeface="Helvetica Neue Light"/>
                <a:cs typeface="Helvetica Neue Light"/>
              </a:rPr>
              <a:t>Accessibility validations as per country specific standards e.g. Section 508 for US and UK Government Accessibility Standards Guidelines</a:t>
            </a:r>
          </a:p>
          <a:p>
            <a:pPr marL="342900" indent="-342900">
              <a:buFont typeface="Arial"/>
              <a:buChar char="•"/>
            </a:pPr>
            <a:endParaRPr lang="en-US" sz="1400" dirty="0">
              <a:solidFill>
                <a:srgbClr val="595959"/>
              </a:solidFill>
              <a:latin typeface="Helvetica Neue Light"/>
              <a:cs typeface="Helvetica Neue Light"/>
            </a:endParaRPr>
          </a:p>
        </p:txBody>
      </p:sp>
      <p:cxnSp>
        <p:nvCxnSpPr>
          <p:cNvPr id="21" name="Straight Connector 20"/>
          <p:cNvCxnSpPr/>
          <p:nvPr/>
        </p:nvCxnSpPr>
        <p:spPr>
          <a:xfrm>
            <a:off x="2843808" y="1132498"/>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8" descr="http://www.shashidharkumar.com/wp-content/uploads/2013/10/html5-valida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11" y="1412776"/>
            <a:ext cx="1102967" cy="39301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0" descr="http://www.w3.org/Icons/valid-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72" y="2059006"/>
            <a:ext cx="1115644" cy="39301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a:blip r:embed="rId4"/>
          <a:stretch>
            <a:fillRect/>
          </a:stretch>
        </p:blipFill>
        <p:spPr>
          <a:xfrm>
            <a:off x="1000747" y="4827894"/>
            <a:ext cx="553295" cy="739357"/>
          </a:xfrm>
          <a:prstGeom prst="rect">
            <a:avLst/>
          </a:prstGeom>
        </p:spPr>
      </p:pic>
      <p:pic>
        <p:nvPicPr>
          <p:cNvPr id="18" name="Picture 2" descr="http://vegan-kitchen.co.uk/wp-content/uploads/2013/11/W3C-Accessibility-Standard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333" r="11533"/>
          <a:stretch/>
        </p:blipFill>
        <p:spPr bwMode="auto">
          <a:xfrm>
            <a:off x="810680" y="2705236"/>
            <a:ext cx="933428" cy="82823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http://www.thepayrolledge.com/Portals/229897/images/AODA.png"/>
          <p:cNvPicPr>
            <a:picLocks noChangeAspect="1" noChangeArrowheads="1"/>
          </p:cNvPicPr>
          <p:nvPr/>
        </p:nvPicPr>
        <p:blipFill rotWithShape="1">
          <a:blip r:embed="rId6" cstate="print">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50000" t="50000"/>
          <a:stretch/>
        </p:blipFill>
        <p:spPr bwMode="auto">
          <a:xfrm>
            <a:off x="883400" y="3786687"/>
            <a:ext cx="787988" cy="7879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7253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a:t>
            </a:fld>
            <a:endParaRPr lang="en-US" dirty="0"/>
          </a:p>
        </p:txBody>
      </p:sp>
      <p:sp>
        <p:nvSpPr>
          <p:cNvPr id="6" name="Rectangle 5"/>
          <p:cNvSpPr/>
          <p:nvPr/>
        </p:nvSpPr>
        <p:spPr>
          <a:xfrm>
            <a:off x="179512" y="3717032"/>
            <a:ext cx="6984776" cy="584776"/>
          </a:xfrm>
          <a:prstGeom prst="rect">
            <a:avLst/>
          </a:prstGeom>
        </p:spPr>
        <p:txBody>
          <a:bodyPr wrap="square">
            <a:spAutoFit/>
          </a:bodyPr>
          <a:lstStyle/>
          <a:p>
            <a:r>
              <a:rPr lang="en-US" sz="3200" dirty="0">
                <a:solidFill>
                  <a:schemeClr val="bg1">
                    <a:lumMod val="65000"/>
                  </a:schemeClr>
                </a:solidFill>
                <a:latin typeface="Helvetica Neue Light"/>
                <a:cs typeface="Helvetica Neue Light"/>
              </a:rPr>
              <a:t>Introduction to Espire Design Labs</a:t>
            </a:r>
          </a:p>
        </p:txBody>
      </p:sp>
    </p:spTree>
    <p:extLst>
      <p:ext uri="{BB962C8B-B14F-4D97-AF65-F5344CB8AC3E}">
        <p14:creationId xmlns:p14="http://schemas.microsoft.com/office/powerpoint/2010/main" val="2029341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20</a:t>
            </a:fld>
            <a:endParaRPr lang="en-US" dirty="0"/>
          </a:p>
        </p:txBody>
      </p:sp>
      <p:sp>
        <p:nvSpPr>
          <p:cNvPr id="6" name="Rectangle 5"/>
          <p:cNvSpPr/>
          <p:nvPr/>
        </p:nvSpPr>
        <p:spPr>
          <a:xfrm>
            <a:off x="179512" y="3717032"/>
            <a:ext cx="6984776" cy="584776"/>
          </a:xfrm>
          <a:prstGeom prst="rect">
            <a:avLst/>
          </a:prstGeom>
        </p:spPr>
        <p:txBody>
          <a:bodyPr wrap="square">
            <a:spAutoFit/>
          </a:bodyPr>
          <a:lstStyle/>
          <a:p>
            <a:r>
              <a:rPr lang="en-US" sz="3200" dirty="0">
                <a:solidFill>
                  <a:schemeClr val="bg1">
                    <a:lumMod val="65000"/>
                  </a:schemeClr>
                </a:solidFill>
                <a:latin typeface="Helvetica Neue Light"/>
                <a:cs typeface="Helvetica Neue Light"/>
              </a:rPr>
              <a:t>Our talent pool…</a:t>
            </a:r>
          </a:p>
        </p:txBody>
      </p:sp>
    </p:spTree>
    <p:extLst>
      <p:ext uri="{BB962C8B-B14F-4D97-AF65-F5344CB8AC3E}">
        <p14:creationId xmlns:p14="http://schemas.microsoft.com/office/powerpoint/2010/main" val="3379786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23528" y="1124744"/>
            <a:ext cx="8640960" cy="4320480"/>
          </a:xfrm>
          <a:prstGeom prst="ellipse">
            <a:avLst/>
          </a:prstGeom>
          <a:gradFill flip="none" rotWithShape="1">
            <a:gsLst>
              <a:gs pos="0">
                <a:schemeClr val="accent1">
                  <a:shade val="51000"/>
                  <a:satMod val="130000"/>
                  <a:alpha val="0"/>
                </a:schemeClr>
              </a:gs>
              <a:gs pos="80000">
                <a:schemeClr val="accent1">
                  <a:shade val="93000"/>
                  <a:satMod val="130000"/>
                  <a:alpha val="0"/>
                </a:schemeClr>
              </a:gs>
              <a:gs pos="100000">
                <a:schemeClr val="accent1">
                  <a:shade val="94000"/>
                  <a:satMod val="135000"/>
                  <a:alpha val="0"/>
                </a:schemeClr>
              </a:gs>
            </a:gsLst>
            <a:lin ang="16200000" scaled="0"/>
            <a:tileRect/>
          </a:gra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21</a:t>
            </a:fld>
            <a:endParaRPr lang="en-US" dirty="0"/>
          </a:p>
        </p:txBody>
      </p:sp>
      <p:sp>
        <p:nvSpPr>
          <p:cNvPr id="8" name="Rectangle 7"/>
          <p:cNvSpPr/>
          <p:nvPr/>
        </p:nvSpPr>
        <p:spPr>
          <a:xfrm>
            <a:off x="3275856" y="4509120"/>
            <a:ext cx="1395995" cy="1395995"/>
          </a:xfrm>
          <a:prstGeom prst="rect">
            <a:avLst/>
          </a:pr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Rectangle 14"/>
          <p:cNvSpPr/>
          <p:nvPr/>
        </p:nvSpPr>
        <p:spPr>
          <a:xfrm>
            <a:off x="1331640" y="4581128"/>
            <a:ext cx="1395995" cy="1395995"/>
          </a:xfrm>
          <a:prstGeom prst="rect">
            <a:avLst/>
          </a:pr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 name="Oval 1"/>
          <p:cNvSpPr/>
          <p:nvPr/>
        </p:nvSpPr>
        <p:spPr>
          <a:xfrm>
            <a:off x="3545886" y="1232756"/>
            <a:ext cx="1980220" cy="198022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latin typeface="Helvetica Neue"/>
                <a:cs typeface="Helvetica Neue"/>
              </a:rPr>
              <a:t>UX </a:t>
            </a:r>
          </a:p>
          <a:p>
            <a:pPr algn="ctr"/>
            <a:r>
              <a:rPr lang="en-US" sz="1600" dirty="0">
                <a:latin typeface="Helvetica Neue"/>
                <a:cs typeface="Helvetica Neue"/>
              </a:rPr>
              <a:t>COE</a:t>
            </a:r>
          </a:p>
        </p:txBody>
      </p:sp>
      <p:sp>
        <p:nvSpPr>
          <p:cNvPr id="18" name="Oval 17"/>
          <p:cNvSpPr/>
          <p:nvPr/>
        </p:nvSpPr>
        <p:spPr>
          <a:xfrm>
            <a:off x="894168" y="3068960"/>
            <a:ext cx="1229560" cy="1229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Helvetica Neue"/>
                <a:cs typeface="Helvetica Neue"/>
              </a:rPr>
              <a:t>User researchers</a:t>
            </a:r>
          </a:p>
        </p:txBody>
      </p:sp>
      <p:sp>
        <p:nvSpPr>
          <p:cNvPr id="19" name="Oval 18"/>
          <p:cNvSpPr/>
          <p:nvPr/>
        </p:nvSpPr>
        <p:spPr>
          <a:xfrm>
            <a:off x="2483768" y="3645024"/>
            <a:ext cx="1229560" cy="1229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latin typeface="Helvetica Neue"/>
                <a:cs typeface="Helvetica Neue"/>
              </a:rPr>
              <a:t>Interaction designers</a:t>
            </a:r>
          </a:p>
        </p:txBody>
      </p:sp>
      <p:sp>
        <p:nvSpPr>
          <p:cNvPr id="20" name="Oval 19"/>
          <p:cNvSpPr/>
          <p:nvPr/>
        </p:nvSpPr>
        <p:spPr>
          <a:xfrm>
            <a:off x="4211960" y="3783616"/>
            <a:ext cx="1229560" cy="1229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Neue"/>
                <a:cs typeface="Helvetica Neue"/>
              </a:rPr>
              <a:t>Visual designers</a:t>
            </a:r>
          </a:p>
        </p:txBody>
      </p:sp>
      <p:sp>
        <p:nvSpPr>
          <p:cNvPr id="21" name="Oval 20"/>
          <p:cNvSpPr/>
          <p:nvPr/>
        </p:nvSpPr>
        <p:spPr>
          <a:xfrm>
            <a:off x="5868144" y="3501008"/>
            <a:ext cx="1229560" cy="1229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Neue"/>
                <a:cs typeface="Helvetica Neue"/>
              </a:rPr>
              <a:t>Content strategists</a:t>
            </a:r>
          </a:p>
        </p:txBody>
      </p:sp>
      <p:sp>
        <p:nvSpPr>
          <p:cNvPr id="22" name="Oval 21"/>
          <p:cNvSpPr/>
          <p:nvPr/>
        </p:nvSpPr>
        <p:spPr>
          <a:xfrm>
            <a:off x="7374888" y="2847512"/>
            <a:ext cx="1229560" cy="1229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Helvetica Neue"/>
                <a:cs typeface="Helvetica Neue"/>
              </a:rPr>
              <a:t>Front end developers</a:t>
            </a:r>
          </a:p>
        </p:txBody>
      </p:sp>
      <p:cxnSp>
        <p:nvCxnSpPr>
          <p:cNvPr id="28" name="Curved Connector 27"/>
          <p:cNvCxnSpPr>
            <a:endCxn id="2" idx="3"/>
          </p:cNvCxnSpPr>
          <p:nvPr/>
        </p:nvCxnSpPr>
        <p:spPr>
          <a:xfrm rot="5400000" flipH="1" flipV="1">
            <a:off x="3230851" y="3039993"/>
            <a:ext cx="722045" cy="488019"/>
          </a:xfrm>
          <a:prstGeom prst="curvedConnector3">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8" idx="7"/>
          </p:cNvCxnSpPr>
          <p:nvPr/>
        </p:nvCxnSpPr>
        <p:spPr>
          <a:xfrm rot="5400000" flipH="1" flipV="1">
            <a:off x="2339717" y="2024855"/>
            <a:ext cx="828117" cy="1620225"/>
          </a:xfrm>
          <a:prstGeom prst="curvedConnector2">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20" idx="0"/>
            <a:endCxn id="2" idx="4"/>
          </p:cNvCxnSpPr>
          <p:nvPr/>
        </p:nvCxnSpPr>
        <p:spPr>
          <a:xfrm rot="16200000" flipV="1">
            <a:off x="4396048" y="3352924"/>
            <a:ext cx="570640" cy="290744"/>
          </a:xfrm>
          <a:prstGeom prst="curvedConnector3">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2" idx="5"/>
            <a:endCxn id="21" idx="0"/>
          </p:cNvCxnSpPr>
          <p:nvPr/>
        </p:nvCxnSpPr>
        <p:spPr>
          <a:xfrm rot="16200000" flipH="1">
            <a:off x="5570502" y="2588585"/>
            <a:ext cx="578029" cy="1246815"/>
          </a:xfrm>
          <a:prstGeom prst="curvedConnector3">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2" idx="6"/>
            <a:endCxn id="22" idx="1"/>
          </p:cNvCxnSpPr>
          <p:nvPr/>
        </p:nvCxnSpPr>
        <p:spPr>
          <a:xfrm>
            <a:off x="5526106" y="2222866"/>
            <a:ext cx="2028847" cy="804711"/>
          </a:xfrm>
          <a:prstGeom prst="curvedConnector2">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948264" y="980728"/>
            <a:ext cx="1296144" cy="1368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82018" y="1189201"/>
            <a:ext cx="1134398" cy="1015663"/>
          </a:xfrm>
          <a:prstGeom prst="rect">
            <a:avLst/>
          </a:prstGeom>
          <a:noFill/>
        </p:spPr>
        <p:txBody>
          <a:bodyPr wrap="none" rtlCol="0">
            <a:spAutoFit/>
          </a:bodyPr>
          <a:lstStyle/>
          <a:p>
            <a:pPr algn="ctr"/>
            <a:r>
              <a:rPr lang="en-US" sz="2000" dirty="0">
                <a:solidFill>
                  <a:schemeClr val="bg1">
                    <a:lumMod val="50000"/>
                  </a:schemeClr>
                </a:solidFill>
                <a:latin typeface="Helvetica Neue"/>
                <a:cs typeface="Helvetica Neue"/>
              </a:rPr>
              <a:t>ESPIRE</a:t>
            </a:r>
          </a:p>
          <a:p>
            <a:r>
              <a:rPr lang="en-US" sz="2000" dirty="0">
                <a:solidFill>
                  <a:schemeClr val="bg1">
                    <a:lumMod val="50000"/>
                  </a:schemeClr>
                </a:solidFill>
                <a:latin typeface="Helvetica Neue"/>
                <a:cs typeface="Helvetica Neue"/>
              </a:rPr>
              <a:t>DESIGN</a:t>
            </a:r>
          </a:p>
          <a:p>
            <a:r>
              <a:rPr lang="en-US" sz="2000" dirty="0">
                <a:solidFill>
                  <a:schemeClr val="bg1">
                    <a:lumMod val="50000"/>
                  </a:schemeClr>
                </a:solidFill>
                <a:latin typeface="Helvetica Neue"/>
                <a:cs typeface="Helvetica Neue"/>
              </a:rPr>
              <a:t>LAB</a:t>
            </a:r>
          </a:p>
        </p:txBody>
      </p:sp>
    </p:spTree>
    <p:extLst>
      <p:ext uri="{BB962C8B-B14F-4D97-AF65-F5344CB8AC3E}">
        <p14:creationId xmlns:p14="http://schemas.microsoft.com/office/powerpoint/2010/main" val="274754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22</a:t>
            </a:fld>
            <a:endParaRPr lang="en-US" dirty="0"/>
          </a:p>
        </p:txBody>
      </p:sp>
      <p:sp>
        <p:nvSpPr>
          <p:cNvPr id="6" name="Rectangle 5"/>
          <p:cNvSpPr/>
          <p:nvPr/>
        </p:nvSpPr>
        <p:spPr>
          <a:xfrm>
            <a:off x="179512" y="3717032"/>
            <a:ext cx="8712968" cy="523220"/>
          </a:xfrm>
          <a:prstGeom prst="rect">
            <a:avLst/>
          </a:prstGeom>
        </p:spPr>
        <p:txBody>
          <a:bodyPr wrap="square">
            <a:spAutoFit/>
          </a:bodyPr>
          <a:lstStyle/>
          <a:p>
            <a:r>
              <a:rPr lang="en-US" sz="2800" dirty="0">
                <a:solidFill>
                  <a:schemeClr val="bg1">
                    <a:lumMod val="65000"/>
                  </a:schemeClr>
                </a:solidFill>
                <a:latin typeface="Helvetica Neue Light"/>
                <a:cs typeface="Helvetica Neue Light"/>
              </a:rPr>
              <a:t>Let’s see how we communicate the design process</a:t>
            </a:r>
          </a:p>
        </p:txBody>
      </p:sp>
      <p:sp>
        <p:nvSpPr>
          <p:cNvPr id="7" name="Rectangle 6"/>
          <p:cNvSpPr/>
          <p:nvPr/>
        </p:nvSpPr>
        <p:spPr>
          <a:xfrm>
            <a:off x="2051720" y="4365104"/>
            <a:ext cx="6984776" cy="461665"/>
          </a:xfrm>
          <a:prstGeom prst="rect">
            <a:avLst/>
          </a:prstGeom>
        </p:spPr>
        <p:txBody>
          <a:bodyPr wrap="square">
            <a:spAutoFit/>
          </a:bodyPr>
          <a:lstStyle/>
          <a:p>
            <a:r>
              <a:rPr lang="en-US" sz="2400" dirty="0">
                <a:solidFill>
                  <a:srgbClr val="595959"/>
                </a:solidFill>
                <a:latin typeface="Helvetica Neue Light"/>
                <a:cs typeface="Helvetica Neue Light"/>
              </a:rPr>
              <a:t>Introduction to dedicated design lab portal</a:t>
            </a:r>
          </a:p>
        </p:txBody>
      </p:sp>
    </p:spTree>
    <p:extLst>
      <p:ext uri="{BB962C8B-B14F-4D97-AF65-F5344CB8AC3E}">
        <p14:creationId xmlns:p14="http://schemas.microsoft.com/office/powerpoint/2010/main" val="537528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23</a:t>
            </a:fld>
            <a:endParaRPr lang="en-US" dirty="0"/>
          </a:p>
        </p:txBody>
      </p:sp>
      <p:sp>
        <p:nvSpPr>
          <p:cNvPr id="63" name="AutoShape 10" descr="data:image/jpeg;base64,/9j/4AAQSkZJRgABAQAAAQABAAD/2wCEAAkGBwgHBgkIBwgKCgkLDRYPDQwMDRsUFRAWIB0iIiAdHx8kKDQsJCYxJx8fLT0tMTU3Ojo6Iys/RD84QzQ5OjcBCgoKDQwNGg8PGjclHyU3Nzc3Nzc3Nzc3Nzc3Nzc3Nzc3Nzc3Nzc3Nzc3Nzc3Nzc3Nzc3Nzc3Nzc3Nzc3Nzc3N//AABEIAIUAhQMBEQACEQEDEQH/xAAbAAEAAwEBAQEAAAAAAAAAAAAABQYHBAMIAv/EAD4QAAEDAwEFBAUICgMAAAAAAAEAAgMEBREGBxITITFBUWFxFCKBkbEXIzJCUnKhshUzNDZzdMHR4fA3gpL/xAAaAQEAAwEBAQAAAAAAAAAAAAAAAwQFAgEG/8QAKxEBAAICAQIDBwUBAAAAAAAAAAECAxEEITEFEkETUXGBkaHBFDJh8PEi/9oADAMBAAIRAxEAPwDcUBAQEBAQEBAQEBAQEBAQEBAQEBAQEBAQEBAQEBAQEBAQEBAQEBAQEBAQEBAQEBAQEBAQEBAQEBAQEBAQEBAQEBAQEBAQEBAQEBAQEBAQEBAQEBAQEBAQEDKAgICAgICAgICAgICAg8qqpho6eSoqZWRQxNLnyPOA0DqSUGYXva62Od0dkt7ZYmnlPUuI3vJo548z7EHjZ9r0jqhjLxbo+A44M1K85Z/1PX3+9BI6d2j1V51XT2kUNOKaaaVjZ2Pdkta15a7B790e9BO6h1XUWK4spp6FjopRmGXfd6/hjBwc/ELvJXWCb4+to9O33+DrBxedyLWnFjiax3nzRH2lYLZcIrjRMqYOjurc82ntCrYM9M9IvVHW0WjcILU+rmWaobBBTtqHj9ZmTdDD2DoVb4VKcrLbFE6msRP1UOdz/wBLrUb2875qiutGkhepLfE2Z0jA2ndIeTXHAJOOvamWlaXmtZ2tcfJfJji166mfR0aE1HNqi0y11RTx07mTmLcY4uBAAOefmok6Vv8AXvtdlrbhGxsjqaB0oY44DiBnCCt7PdZ1Oq5q9lRRxU4pmxkGN5dvb293/dQRuq9o1TYdTTWsUEEkERj3pXPcHYcATy8MoOaHas6tvdNRUVqDaeeoZEJZpvWILgM7oGB17ygsur9c2zTJ4EgdU1xbvCmjcBgdhcfqj8fBBSPlhr+Jn9D0u59jjuz/AOsf0QXjSGt7ZqbMEIdTVzW7zqaUjJHaWn6wHv8ABBaUGWbbbtLHDQ2iN5bHNmefH1g04aPLOT5gIJXZ5oi3UVopbjcaWOprqmMS5lbvCJpGQ0A8s4IyeuUEtqjRFovtDIxlLDTVgaeFURMDS13ZnH0h3goMk2cxvi2g2qKQYkZNKxw7iIpAfgg2+/2envNA6nnaN4Hfif2scOhXOTzzSYpOpmEuLPlwzM4ramY1/dqHHd67TPprAwcTBaY3nk1/Y7x6+0LA8MnJi5XsLeu9/Lr0ReF4PbcuuC3SJ/Eb/D9aItlTfq11wuLQ6lgfvAkYMsuc9/MDt78+a+hwYKcKbThmd277lpeM+FeH4PLWsTN+/ft/qY2vjGiZv48X5kZrl2LfuvU/zr/ytQWXW37oXj+Tk/KUGf7C/wBqvX3Ifi9BXtp0Tp9f1kLMB0hhYM95Y0INNh0vYNJ2OatFBFUTUUDp31EzQ573MGc57OY6DCDIbAyhvWoH1Wq7k2CBxM073EgzOP1RjoPgByQaebjs2NH6Jm08HGMcHn78Zz45QZhffQbHqOOq0rcRPBGWzQPDiTE7PNhJ6/1B555oPoG01jbjbKSuYMNqIWSgd28M4QZltvtshkttzDSYd11PIfsnO83Pn63uQW3Z5qWkvdjpafisbX00TYpoCfW9UY3gO0HGfwQS2pL/AEOnrfJV10rQQ08OLI35XdjWj/cIMU2dyvqNodsnlxxJZ5pH47zFIT+JQbzXVcFDRy1NTIGRRN3nE/71XsRMzqCImf2xM/DrP0ZZdJZtT10stPEZD9ItZ1ZG3xUPCry8WXLl5Map5Z1G41vca7TPXp3Zt8/I4/KplxV8uSvXrWe0xMb1Ovf9Vn0JdGxQNtMrvogmnce0dS3z7VT43ileVk8s18vu67Xv1WTPkm2ad2n+NPTaxA+fRFYYxvcJ8cjgPsh4yfZnPsWikQGxW7Uooau0vlayr4xnYxxwZGloBx34xz8wgsm0u7Utt0nXRTyN41XE6GGPI3nl3IkDuA5nyQU/YX+1Xr7kPxeghNoP/Jj/AOPTfBiDZtQUBuljuFvacGqppIge4uaQEHz3pu20FdeBQXusltu9lgkLR6kmfouz07R5oNF+SCi3d79NVO7jOeE3CDjotmtguGfQNUipwSDwTG/BHUcj1QadZ6BtrtVJQRvc9lNC2IOcObsDGUH6ulupbtQTUNdEJaeZuHtPxHcR1BQZHedlN1pakvslTFVQg5YJHcOVvt6Hz5eSDztWy6/V1U195mjpYs/OOMvFlI8MZHvKCS0poG9WfWdJcJI4BQQTykET7z9wse1vLHM825QWPW1svt7njpaOFot8XrE8ZoMj+8juH+e5T4ZxxP8A3LT43Lpw+NfLi1Ob0iYnX4TGktPx2K2CMneqZPWmf49w8B/dc5bxa2q9vRSz8rLy7xmzREX1ETrt95mfVAXjStxbfPS7Q4ejP9fc3w0xP8PDtHd7lmcvh47YZ9lSIvuOvzSXtxrcKaRSIyxrU67xtb6WOWrt3BukDN97CyVmQWvHQ+wqzhnJNI9pHVUrvXVlOoNlVypqp0un5WVFPneZFJJuSR9wyeR88gqV64qXZlqWtEs1wMUEgjO6JZ+I97gPVGQSAM455QXLZfpS66bnuT7oyFrahkYj4cu99Euznl4hBGat0Re7prV11pI6c0hlhcC6bDsNDc8seCDUQgoeuNnVPfp33C2zMpK94+cDm/NzHvOOh8fwQUz5PNZ7nonGHovTd9Pdwsfd/wAILpojZzS2GoZcbjKyruDP1W63EcPi3PMnxPuCC+ICAgICBhAQEBAQEBAQEBAQEBAQEBAQEBAQEBAQEBAQEBAQEBAQEBAQEBAQEBAQEBAQEBAQEBAQEBAQEBAQEBAQEBAQEBAQEBAQEBAQEBAQEBAQEBAQEBAQEBAQEBAQEBAQEBAQEBAQEBAQEBAQEBAQEBAQEBAQEBB//9k="/>
          <p:cNvSpPr>
            <a:spLocks noChangeAspect="1" noChangeArrowheads="1"/>
          </p:cNvSpPr>
          <p:nvPr/>
        </p:nvSpPr>
        <p:spPr bwMode="auto">
          <a:xfrm>
            <a:off x="160057" y="-157737"/>
            <a:ext cx="295836" cy="295837"/>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rotWithShape="1">
          <a:blip r:embed="rId2"/>
          <a:srcRect t="6156" r="2401" b="4576"/>
          <a:stretch/>
        </p:blipFill>
        <p:spPr>
          <a:xfrm>
            <a:off x="1377847" y="1068190"/>
            <a:ext cx="6218489" cy="4550184"/>
          </a:xfrm>
          <a:prstGeom prst="rect">
            <a:avLst/>
          </a:prstGeom>
        </p:spPr>
      </p:pic>
      <p:sp>
        <p:nvSpPr>
          <p:cNvPr id="10" name="Title 1"/>
          <p:cNvSpPr txBox="1">
            <a:spLocks/>
          </p:cNvSpPr>
          <p:nvPr/>
        </p:nvSpPr>
        <p:spPr>
          <a:xfrm>
            <a:off x="179512" y="133326"/>
            <a:ext cx="6927273" cy="487362"/>
          </a:xfrm>
          <a:prstGeom prst="rect">
            <a:avLst/>
          </a:prstGeom>
        </p:spPr>
        <p:txBody>
          <a:bodyPr anchor="ctr">
            <a:noAutofit/>
          </a:bodyPr>
          <a:lstStyle>
            <a:lvl1pPr algn="l" rtl="0" eaLnBrk="1" fontAlgn="base" hangingPunct="1">
              <a:spcBef>
                <a:spcPct val="0"/>
              </a:spcBef>
              <a:spcAft>
                <a:spcPct val="0"/>
              </a:spcAft>
              <a:defRPr sz="2000" b="0" kern="1200">
                <a:solidFill>
                  <a:srgbClr val="0070C0"/>
                </a:solidFill>
                <a:latin typeface="Trebuchet MS" panose="020B0603020202020204" pitchFamily="34" charset="0"/>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400" dirty="0">
                <a:solidFill>
                  <a:schemeClr val="bg1">
                    <a:lumMod val="65000"/>
                  </a:schemeClr>
                </a:solidFill>
                <a:latin typeface="Helvetica Neue Light"/>
                <a:cs typeface="Helvetica Neue Light"/>
              </a:rPr>
              <a:t>Espire design lab portal</a:t>
            </a:r>
          </a:p>
        </p:txBody>
      </p:sp>
    </p:spTree>
    <p:extLst>
      <p:ext uri="{BB962C8B-B14F-4D97-AF65-F5344CB8AC3E}">
        <p14:creationId xmlns:p14="http://schemas.microsoft.com/office/powerpoint/2010/main" val="1653008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24</a:t>
            </a:fld>
            <a:endParaRPr lang="en-US" dirty="0"/>
          </a:p>
        </p:txBody>
      </p:sp>
      <p:sp>
        <p:nvSpPr>
          <p:cNvPr id="63" name="AutoShape 10" descr="data:image/jpeg;base64,/9j/4AAQSkZJRgABAQAAAQABAAD/2wCEAAkGBwgHBgkIBwgKCgkLDRYPDQwMDRsUFRAWIB0iIiAdHx8kKDQsJCYxJx8fLT0tMTU3Ojo6Iys/RD84QzQ5OjcBCgoKDQwNGg8PGjclHyU3Nzc3Nzc3Nzc3Nzc3Nzc3Nzc3Nzc3Nzc3Nzc3Nzc3Nzc3Nzc3Nzc3Nzc3Nzc3Nzc3N//AABEIAIUAhQMBEQACEQEDEQH/xAAbAAEAAwEBAQEAAAAAAAAAAAAABQYHBAMIAv/EAD4QAAEDAwEFBAUICgMAAAAAAAEAAgMEBREGBxITITFBUWFxFCKBkbEXIzJCUnKhshUzNDZzdMHR4fA3gpL/xAAaAQEAAwEBAQAAAAAAAAAAAAAAAwQFAgEG/8QAKxEBAAICAQIDBwUBAAAAAAAAAAECAxEEITEFEkETUXGBkaHBFDJh8PEi/9oADAMBAAIRAxEAPwDcUBAQEBAQEBAQEBAQEBAQEBAQEBAQEBAQEBAQEBAQEBAQEBAQEBAQEBAQEBAQEBAQEBAQEBAQEBAQEBAQEBAQEBAQEBAQEBAQEBAQEBAQEBAQEBAQEBAQEDKAgICAgICAgICAgICAg8qqpho6eSoqZWRQxNLnyPOA0DqSUGYXva62Od0dkt7ZYmnlPUuI3vJo548z7EHjZ9r0jqhjLxbo+A44M1K85Z/1PX3+9BI6d2j1V51XT2kUNOKaaaVjZ2Pdkta15a7B790e9BO6h1XUWK4spp6FjopRmGXfd6/hjBwc/ELvJXWCb4+to9O33+DrBxedyLWnFjiax3nzRH2lYLZcIrjRMqYOjurc82ntCrYM9M9IvVHW0WjcILU+rmWaobBBTtqHj9ZmTdDD2DoVb4VKcrLbFE6msRP1UOdz/wBLrUb2875qiutGkhepLfE2Z0jA2ndIeTXHAJOOvamWlaXmtZ2tcfJfJji166mfR0aE1HNqi0y11RTx07mTmLcY4uBAAOefmok6Vv8AXvtdlrbhGxsjqaB0oY44DiBnCCt7PdZ1Oq5q9lRRxU4pmxkGN5dvb293/dQRuq9o1TYdTTWsUEEkERj3pXPcHYcATy8MoOaHas6tvdNRUVqDaeeoZEJZpvWILgM7oGB17ygsur9c2zTJ4EgdU1xbvCmjcBgdhcfqj8fBBSPlhr+Jn9D0u59jjuz/AOsf0QXjSGt7ZqbMEIdTVzW7zqaUjJHaWn6wHv8ABBaUGWbbbtLHDQ2iN5bHNmefH1g04aPLOT5gIJXZ5oi3UVopbjcaWOprqmMS5lbvCJpGQ0A8s4IyeuUEtqjRFovtDIxlLDTVgaeFURMDS13ZnH0h3goMk2cxvi2g2qKQYkZNKxw7iIpAfgg2+/2envNA6nnaN4Hfif2scOhXOTzzSYpOpmEuLPlwzM4ramY1/dqHHd67TPprAwcTBaY3nk1/Y7x6+0LA8MnJi5XsLeu9/Lr0ReF4PbcuuC3SJ/Eb/D9aItlTfq11wuLQ6lgfvAkYMsuc9/MDt78+a+hwYKcKbThmd277lpeM+FeH4PLWsTN+/ft/qY2vjGiZv48X5kZrl2LfuvU/zr/ytQWXW37oXj+Tk/KUGf7C/wBqvX3Ifi9BXtp0Tp9f1kLMB0hhYM95Y0INNh0vYNJ2OatFBFUTUUDp31EzQ573MGc57OY6DCDIbAyhvWoH1Wq7k2CBxM073EgzOP1RjoPgByQaebjs2NH6Jm08HGMcHn78Zz45QZhffQbHqOOq0rcRPBGWzQPDiTE7PNhJ6/1B555oPoG01jbjbKSuYMNqIWSgd28M4QZltvtshkttzDSYd11PIfsnO83Pn63uQW3Z5qWkvdjpafisbX00TYpoCfW9UY3gO0HGfwQS2pL/AEOnrfJV10rQQ08OLI35XdjWj/cIMU2dyvqNodsnlxxJZ5pH47zFIT+JQbzXVcFDRy1NTIGRRN3nE/71XsRMzqCImf2xM/DrP0ZZdJZtT10stPEZD9ItZ1ZG3xUPCry8WXLl5Map5Z1G41vca7TPXp3Zt8/I4/KplxV8uSvXrWe0xMb1Ovf9Vn0JdGxQNtMrvogmnce0dS3z7VT43ileVk8s18vu67Xv1WTPkm2ad2n+NPTaxA+fRFYYxvcJ8cjgPsh4yfZnPsWikQGxW7Uooau0vlayr4xnYxxwZGloBx34xz8wgsm0u7Utt0nXRTyN41XE6GGPI3nl3IkDuA5nyQU/YX+1Xr7kPxeghNoP/Jj/AOPTfBiDZtQUBuljuFvacGqppIge4uaQEHz3pu20FdeBQXusltu9lgkLR6kmfouz07R5oNF+SCi3d79NVO7jOeE3CDjotmtguGfQNUipwSDwTG/BHUcj1QadZ6BtrtVJQRvc9lNC2IOcObsDGUH6ulupbtQTUNdEJaeZuHtPxHcR1BQZHedlN1pakvslTFVQg5YJHcOVvt6Hz5eSDztWy6/V1U195mjpYs/OOMvFlI8MZHvKCS0poG9WfWdJcJI4BQQTykET7z9wse1vLHM825QWPW1svt7njpaOFot8XrE8ZoMj+8juH+e5T4ZxxP8A3LT43Lpw+NfLi1Ob0iYnX4TGktPx2K2CMneqZPWmf49w8B/dc5bxa2q9vRSz8rLy7xmzREX1ETrt95mfVAXjStxbfPS7Q4ejP9fc3w0xP8PDtHd7lmcvh47YZ9lSIvuOvzSXtxrcKaRSIyxrU67xtb6WOWrt3BukDN97CyVmQWvHQ+wqzhnJNI9pHVUrvXVlOoNlVypqp0un5WVFPneZFJJuSR9wyeR88gqV64qXZlqWtEs1wMUEgjO6JZ+I97gPVGQSAM455QXLZfpS66bnuT7oyFrahkYj4cu99Euznl4hBGat0Re7prV11pI6c0hlhcC6bDsNDc8seCDUQgoeuNnVPfp33C2zMpK94+cDm/NzHvOOh8fwQUz5PNZ7nonGHovTd9Pdwsfd/wAILpojZzS2GoZcbjKyruDP1W63EcPi3PMnxPuCC+ICAgICBhAQEBAQEBAQEBAQEBAQEBAQEBAQEBAQEBAQEBAQEBAQEBAQEBAQEBAQEBAQEBAQEBAQEBAQEBAQEBAQEBAQEBAQEBAQEBAQEBAQEBAQEBAQEBAQEBAQEBAQEBAQEBAQEBAQEBAQEBAQEBAQEBAQEBAQEBB//9k="/>
          <p:cNvSpPr>
            <a:spLocks noChangeAspect="1" noChangeArrowheads="1"/>
          </p:cNvSpPr>
          <p:nvPr/>
        </p:nvSpPr>
        <p:spPr bwMode="auto">
          <a:xfrm>
            <a:off x="160057" y="-157737"/>
            <a:ext cx="295836" cy="295837"/>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2195736" y="4499481"/>
            <a:ext cx="4907939" cy="369332"/>
          </a:xfrm>
          <a:prstGeom prst="rect">
            <a:avLst/>
          </a:prstGeom>
          <a:noFill/>
        </p:spPr>
        <p:txBody>
          <a:bodyPr wrap="none" rtlCol="0">
            <a:spAutoFit/>
          </a:bodyPr>
          <a:lstStyle/>
          <a:p>
            <a:r>
              <a:rPr lang="en-US" dirty="0"/>
              <a:t>Secure Access: </a:t>
            </a:r>
            <a:r>
              <a:rPr lang="en-US" dirty="0">
                <a:hlinkClick r:id="rId2"/>
              </a:rPr>
              <a:t>http://designlab.espire.com/admin</a:t>
            </a:r>
            <a:r>
              <a:rPr lang="en-US" dirty="0"/>
              <a:t> </a:t>
            </a:r>
          </a:p>
        </p:txBody>
      </p:sp>
      <p:sp>
        <p:nvSpPr>
          <p:cNvPr id="10" name="TextBox 9"/>
          <p:cNvSpPr txBox="1"/>
          <p:nvPr/>
        </p:nvSpPr>
        <p:spPr>
          <a:xfrm>
            <a:off x="2987824" y="4872642"/>
            <a:ext cx="1530788" cy="1292662"/>
          </a:xfrm>
          <a:prstGeom prst="rect">
            <a:avLst/>
          </a:prstGeom>
          <a:noFill/>
        </p:spPr>
        <p:txBody>
          <a:bodyPr wrap="none" rtlCol="0">
            <a:spAutoFit/>
          </a:bodyPr>
          <a:lstStyle/>
          <a:p>
            <a:r>
              <a:rPr lang="en-US" sz="1400" dirty="0">
                <a:solidFill>
                  <a:schemeClr val="tx1">
                    <a:lumMod val="50000"/>
                    <a:lumOff val="50000"/>
                  </a:schemeClr>
                </a:solidFill>
              </a:rPr>
              <a:t>Login as:</a:t>
            </a:r>
          </a:p>
          <a:p>
            <a:r>
              <a:rPr lang="en-US" sz="1600" dirty="0">
                <a:solidFill>
                  <a:schemeClr val="accent1"/>
                </a:solidFill>
              </a:rPr>
              <a:t>Client</a:t>
            </a:r>
          </a:p>
          <a:p>
            <a:r>
              <a:rPr lang="en-US" sz="1600" dirty="0">
                <a:solidFill>
                  <a:schemeClr val="accent1"/>
                </a:solidFill>
              </a:rPr>
              <a:t>Sales team</a:t>
            </a:r>
          </a:p>
          <a:p>
            <a:r>
              <a:rPr lang="en-US" sz="1600" dirty="0">
                <a:solidFill>
                  <a:schemeClr val="accent1"/>
                </a:solidFill>
              </a:rPr>
              <a:t>UX team</a:t>
            </a:r>
          </a:p>
          <a:p>
            <a:r>
              <a:rPr lang="en-US" sz="1600" dirty="0">
                <a:solidFill>
                  <a:schemeClr val="accent1"/>
                </a:solidFill>
              </a:rPr>
              <a:t>UX COE (Admin)</a:t>
            </a:r>
          </a:p>
        </p:txBody>
      </p:sp>
      <p:pic>
        <p:nvPicPr>
          <p:cNvPr id="14" name="Picture 13"/>
          <p:cNvPicPr>
            <a:picLocks noChangeAspect="1"/>
          </p:cNvPicPr>
          <p:nvPr/>
        </p:nvPicPr>
        <p:blipFill rotWithShape="1">
          <a:blip r:embed="rId3"/>
          <a:srcRect l="16249" t="25727" r="13340" b="25527"/>
          <a:stretch/>
        </p:blipFill>
        <p:spPr>
          <a:xfrm>
            <a:off x="1968989" y="1144284"/>
            <a:ext cx="5519599" cy="3057011"/>
          </a:xfrm>
          <a:prstGeom prst="rect">
            <a:avLst/>
          </a:prstGeom>
        </p:spPr>
      </p:pic>
      <p:sp>
        <p:nvSpPr>
          <p:cNvPr id="15" name="Rectangle 14"/>
          <p:cNvSpPr/>
          <p:nvPr/>
        </p:nvSpPr>
        <p:spPr>
          <a:xfrm>
            <a:off x="4360151" y="2454438"/>
            <a:ext cx="1504967" cy="187175"/>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55976" y="2809777"/>
            <a:ext cx="1655464" cy="187175"/>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79512" y="133326"/>
            <a:ext cx="6927273" cy="487362"/>
          </a:xfrm>
          <a:prstGeom prst="rect">
            <a:avLst/>
          </a:prstGeom>
        </p:spPr>
        <p:txBody>
          <a:bodyPr anchor="ctr">
            <a:noAutofit/>
          </a:bodyPr>
          <a:lstStyle>
            <a:lvl1pPr algn="l" rtl="0" eaLnBrk="1" fontAlgn="base" hangingPunct="1">
              <a:spcBef>
                <a:spcPct val="0"/>
              </a:spcBef>
              <a:spcAft>
                <a:spcPct val="0"/>
              </a:spcAft>
              <a:defRPr sz="2000" b="0" kern="1200">
                <a:solidFill>
                  <a:srgbClr val="0070C0"/>
                </a:solidFill>
                <a:latin typeface="Trebuchet MS" panose="020B0603020202020204" pitchFamily="34" charset="0"/>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400" dirty="0">
                <a:solidFill>
                  <a:schemeClr val="bg1">
                    <a:lumMod val="65000"/>
                  </a:schemeClr>
                </a:solidFill>
                <a:latin typeface="Helvetica Neue Light"/>
                <a:cs typeface="Helvetica Neue Light"/>
              </a:rPr>
              <a:t>Espire design lab portal</a:t>
            </a:r>
          </a:p>
        </p:txBody>
      </p:sp>
    </p:spTree>
    <p:extLst>
      <p:ext uri="{BB962C8B-B14F-4D97-AF65-F5344CB8AC3E}">
        <p14:creationId xmlns:p14="http://schemas.microsoft.com/office/powerpoint/2010/main" val="1299102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25</a:t>
            </a:fld>
            <a:endParaRPr lang="en-US" dirty="0"/>
          </a:p>
        </p:txBody>
      </p:sp>
      <p:sp>
        <p:nvSpPr>
          <p:cNvPr id="63" name="AutoShape 10" descr="data:image/jpeg;base64,/9j/4AAQSkZJRgABAQAAAQABAAD/2wCEAAkGBwgHBgkIBwgKCgkLDRYPDQwMDRsUFRAWIB0iIiAdHx8kKDQsJCYxJx8fLT0tMTU3Ojo6Iys/RD84QzQ5OjcBCgoKDQwNGg8PGjclHyU3Nzc3Nzc3Nzc3Nzc3Nzc3Nzc3Nzc3Nzc3Nzc3Nzc3Nzc3Nzc3Nzc3Nzc3Nzc3Nzc3N//AABEIAIUAhQMBEQACEQEDEQH/xAAbAAEAAwEBAQEAAAAAAAAAAAAABQYHBAMIAv/EAD4QAAEDAwEFBAUICgMAAAAAAAEAAgMEBREGBxITITFBUWFxFCKBkbEXIzJCUnKhshUzNDZzdMHR4fA3gpL/xAAaAQEAAwEBAQAAAAAAAAAAAAAAAwQFAgEG/8QAKxEBAAICAQIDBwUBAAAAAAAAAAECAxEEITEFEkETUXGBkaHBFDJh8PEi/9oADAMBAAIRAxEAPwDcUBAQEBAQEBAQEBAQEBAQEBAQEBAQEBAQEBAQEBAQEBAQEBAQEBAQEBAQEBAQEBAQEBAQEBAQEBAQEBAQEBAQEBAQEBAQEBAQEBAQEBAQEBAQEBAQEBAQEDKAgICAgICAgICAgICAg8qqpho6eSoqZWRQxNLnyPOA0DqSUGYXva62Od0dkt7ZYmnlPUuI3vJo548z7EHjZ9r0jqhjLxbo+A44M1K85Z/1PX3+9BI6d2j1V51XT2kUNOKaaaVjZ2Pdkta15a7B790e9BO6h1XUWK4spp6FjopRmGXfd6/hjBwc/ELvJXWCb4+to9O33+DrBxedyLWnFjiax3nzRH2lYLZcIrjRMqYOjurc82ntCrYM9M9IvVHW0WjcILU+rmWaobBBTtqHj9ZmTdDD2DoVb4VKcrLbFE6msRP1UOdz/wBLrUb2875qiutGkhepLfE2Z0jA2ndIeTXHAJOOvamWlaXmtZ2tcfJfJji166mfR0aE1HNqi0y11RTx07mTmLcY4uBAAOefmok6Vv8AXvtdlrbhGxsjqaB0oY44DiBnCCt7PdZ1Oq5q9lRRxU4pmxkGN5dvb293/dQRuq9o1TYdTTWsUEEkERj3pXPcHYcATy8MoOaHas6tvdNRUVqDaeeoZEJZpvWILgM7oGB17ygsur9c2zTJ4EgdU1xbvCmjcBgdhcfqj8fBBSPlhr+Jn9D0u59jjuz/AOsf0QXjSGt7ZqbMEIdTVzW7zqaUjJHaWn6wHv8ABBaUGWbbbtLHDQ2iN5bHNmefH1g04aPLOT5gIJXZ5oi3UVopbjcaWOprqmMS5lbvCJpGQ0A8s4IyeuUEtqjRFovtDIxlLDTVgaeFURMDS13ZnH0h3goMk2cxvi2g2qKQYkZNKxw7iIpAfgg2+/2envNA6nnaN4Hfif2scOhXOTzzSYpOpmEuLPlwzM4ramY1/dqHHd67TPprAwcTBaY3nk1/Y7x6+0LA8MnJi5XsLeu9/Lr0ReF4PbcuuC3SJ/Eb/D9aItlTfq11wuLQ6lgfvAkYMsuc9/MDt78+a+hwYKcKbThmd277lpeM+FeH4PLWsTN+/ft/qY2vjGiZv48X5kZrl2LfuvU/zr/ytQWXW37oXj+Tk/KUGf7C/wBqvX3Ifi9BXtp0Tp9f1kLMB0hhYM95Y0INNh0vYNJ2OatFBFUTUUDp31EzQ573MGc57OY6DCDIbAyhvWoH1Wq7k2CBxM073EgzOP1RjoPgByQaebjs2NH6Jm08HGMcHn78Zz45QZhffQbHqOOq0rcRPBGWzQPDiTE7PNhJ6/1B555oPoG01jbjbKSuYMNqIWSgd28M4QZltvtshkttzDSYd11PIfsnO83Pn63uQW3Z5qWkvdjpafisbX00TYpoCfW9UY3gO0HGfwQS2pL/AEOnrfJV10rQQ08OLI35XdjWj/cIMU2dyvqNodsnlxxJZ5pH47zFIT+JQbzXVcFDRy1NTIGRRN3nE/71XsRMzqCImf2xM/DrP0ZZdJZtT10stPEZD9ItZ1ZG3xUPCry8WXLl5Map5Z1G41vca7TPXp3Zt8/I4/KplxV8uSvXrWe0xMb1Ovf9Vn0JdGxQNtMrvogmnce0dS3z7VT43ileVk8s18vu67Xv1WTPkm2ad2n+NPTaxA+fRFYYxvcJ8cjgPsh4yfZnPsWikQGxW7Uooau0vlayr4xnYxxwZGloBx34xz8wgsm0u7Utt0nXRTyN41XE6GGPI3nl3IkDuA5nyQU/YX+1Xr7kPxeghNoP/Jj/AOPTfBiDZtQUBuljuFvacGqppIge4uaQEHz3pu20FdeBQXusltu9lgkLR6kmfouz07R5oNF+SCi3d79NVO7jOeE3CDjotmtguGfQNUipwSDwTG/BHUcj1QadZ6BtrtVJQRvc9lNC2IOcObsDGUH6ulupbtQTUNdEJaeZuHtPxHcR1BQZHedlN1pakvslTFVQg5YJHcOVvt6Hz5eSDztWy6/V1U195mjpYs/OOMvFlI8MZHvKCS0poG9WfWdJcJI4BQQTykET7z9wse1vLHM825QWPW1svt7njpaOFot8XrE8ZoMj+8juH+e5T4ZxxP8A3LT43Lpw+NfLi1Ob0iYnX4TGktPx2K2CMneqZPWmf49w8B/dc5bxa2q9vRSz8rLy7xmzREX1ETrt95mfVAXjStxbfPS7Q4ejP9fc3w0xP8PDtHd7lmcvh47YZ9lSIvuOvzSXtxrcKaRSIyxrU67xtb6WOWrt3BukDN97CyVmQWvHQ+wqzhnJNI9pHVUrvXVlOoNlVypqp0un5WVFPneZFJJuSR9wyeR88gqV64qXZlqWtEs1wMUEgjO6JZ+I97gPVGQSAM455QXLZfpS66bnuT7oyFrahkYj4cu99Euznl4hBGat0Re7prV11pI6c0hlhcC6bDsNDc8seCDUQgoeuNnVPfp33C2zMpK94+cDm/NzHvOOh8fwQUz5PNZ7nonGHovTd9Pdwsfd/wAILpojZzS2GoZcbjKyruDP1W63EcPi3PMnxPuCC+ICAgICBhAQEBAQEBAQEBAQEBAQEBAQEBAQEBAQEBAQEBAQEBAQEBAQEBAQEBAQEBAQEBAQEBAQEBAQEBAQEBAQEBAQEBAQEBAQEBAQEBAQEBAQEBAQEBAQEBAQEBAQEBAQEBAQEBAQEBAQEBAQEBAQEBAQEBAQEBB//9k="/>
          <p:cNvSpPr>
            <a:spLocks noChangeAspect="1" noChangeArrowheads="1"/>
          </p:cNvSpPr>
          <p:nvPr/>
        </p:nvSpPr>
        <p:spPr bwMode="auto">
          <a:xfrm>
            <a:off x="160057" y="-157737"/>
            <a:ext cx="295836" cy="295837"/>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788024" y="4005064"/>
            <a:ext cx="1368152" cy="127843"/>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88024" y="4259188"/>
            <a:ext cx="1368152" cy="127843"/>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10827"/>
            <a:ext cx="8808093" cy="4322429"/>
          </a:xfrm>
          <a:prstGeom prst="rect">
            <a:avLst/>
          </a:prstGeom>
        </p:spPr>
      </p:pic>
      <p:sp>
        <p:nvSpPr>
          <p:cNvPr id="10" name="Title 1"/>
          <p:cNvSpPr txBox="1">
            <a:spLocks/>
          </p:cNvSpPr>
          <p:nvPr/>
        </p:nvSpPr>
        <p:spPr>
          <a:xfrm>
            <a:off x="179512" y="133326"/>
            <a:ext cx="6927273" cy="487362"/>
          </a:xfrm>
          <a:prstGeom prst="rect">
            <a:avLst/>
          </a:prstGeom>
        </p:spPr>
        <p:txBody>
          <a:bodyPr anchor="ctr">
            <a:noAutofit/>
          </a:bodyPr>
          <a:lstStyle>
            <a:lvl1pPr algn="l" rtl="0" eaLnBrk="1" fontAlgn="base" hangingPunct="1">
              <a:spcBef>
                <a:spcPct val="0"/>
              </a:spcBef>
              <a:spcAft>
                <a:spcPct val="0"/>
              </a:spcAft>
              <a:defRPr sz="2000" b="0" kern="1200">
                <a:solidFill>
                  <a:srgbClr val="0070C0"/>
                </a:solidFill>
                <a:latin typeface="Trebuchet MS" panose="020B0603020202020204" pitchFamily="34" charset="0"/>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400" dirty="0">
                <a:solidFill>
                  <a:schemeClr val="bg1">
                    <a:lumMod val="65000"/>
                  </a:schemeClr>
                </a:solidFill>
                <a:latin typeface="Helvetica Neue Light"/>
                <a:cs typeface="Helvetica Neue Light"/>
              </a:rPr>
              <a:t>Espire design lab portal</a:t>
            </a:r>
          </a:p>
        </p:txBody>
      </p:sp>
    </p:spTree>
    <p:extLst>
      <p:ext uri="{BB962C8B-B14F-4D97-AF65-F5344CB8AC3E}">
        <p14:creationId xmlns:p14="http://schemas.microsoft.com/office/powerpoint/2010/main" val="847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26</a:t>
            </a:fld>
            <a:endParaRPr lang="en-US" dirty="0"/>
          </a:p>
        </p:txBody>
      </p:sp>
      <p:sp>
        <p:nvSpPr>
          <p:cNvPr id="63" name="AutoShape 10" descr="data:image/jpeg;base64,/9j/4AAQSkZJRgABAQAAAQABAAD/2wCEAAkGBwgHBgkIBwgKCgkLDRYPDQwMDRsUFRAWIB0iIiAdHx8kKDQsJCYxJx8fLT0tMTU3Ojo6Iys/RD84QzQ5OjcBCgoKDQwNGg8PGjclHyU3Nzc3Nzc3Nzc3Nzc3Nzc3Nzc3Nzc3Nzc3Nzc3Nzc3Nzc3Nzc3Nzc3Nzc3Nzc3Nzc3N//AABEIAIUAhQMBEQACEQEDEQH/xAAbAAEAAwEBAQEAAAAAAAAAAAAABQYHBAMIAv/EAD4QAAEDAwEFBAUICgMAAAAAAAEAAgMEBREGBxITITFBUWFxFCKBkbEXIzJCUnKhshUzNDZzdMHR4fA3gpL/xAAaAQEAAwEBAQAAAAAAAAAAAAAAAwQFAgEG/8QAKxEBAAICAQIDBwUBAAAAAAAAAAECAxEEITEFEkETUXGBkaHBFDJh8PEi/9oADAMBAAIRAxEAPwDcUBAQEBAQEBAQEBAQEBAQEBAQEBAQEBAQEBAQEBAQEBAQEBAQEBAQEBAQEBAQEBAQEBAQEBAQEBAQEBAQEBAQEBAQEBAQEBAQEBAQEBAQEBAQEBAQEBAQEDKAgICAgICAgICAgICAg8qqpho6eSoqZWRQxNLnyPOA0DqSUGYXva62Od0dkt7ZYmnlPUuI3vJo548z7EHjZ9r0jqhjLxbo+A44M1K85Z/1PX3+9BI6d2j1V51XT2kUNOKaaaVjZ2Pdkta15a7B790e9BO6h1XUWK4spp6FjopRmGXfd6/hjBwc/ELvJXWCb4+to9O33+DrBxedyLWnFjiax3nzRH2lYLZcIrjRMqYOjurc82ntCrYM9M9IvVHW0WjcILU+rmWaobBBTtqHj9ZmTdDD2DoVb4VKcrLbFE6msRP1UOdz/wBLrUb2875qiutGkhepLfE2Z0jA2ndIeTXHAJOOvamWlaXmtZ2tcfJfJji166mfR0aE1HNqi0y11RTx07mTmLcY4uBAAOefmok6Vv8AXvtdlrbhGxsjqaB0oY44DiBnCCt7PdZ1Oq5q9lRRxU4pmxkGN5dvb293/dQRuq9o1TYdTTWsUEEkERj3pXPcHYcATy8MoOaHas6tvdNRUVqDaeeoZEJZpvWILgM7oGB17ygsur9c2zTJ4EgdU1xbvCmjcBgdhcfqj8fBBSPlhr+Jn9D0u59jjuz/AOsf0QXjSGt7ZqbMEIdTVzW7zqaUjJHaWn6wHv8ABBaUGWbbbtLHDQ2iN5bHNmefH1g04aPLOT5gIJXZ5oi3UVopbjcaWOprqmMS5lbvCJpGQ0A8s4IyeuUEtqjRFovtDIxlLDTVgaeFURMDS13ZnH0h3goMk2cxvi2g2qKQYkZNKxw7iIpAfgg2+/2envNA6nnaN4Hfif2scOhXOTzzSYpOpmEuLPlwzM4ramY1/dqHHd67TPprAwcTBaY3nk1/Y7x6+0LA8MnJi5XsLeu9/Lr0ReF4PbcuuC3SJ/Eb/D9aItlTfq11wuLQ6lgfvAkYMsuc9/MDt78+a+hwYKcKbThmd277lpeM+FeH4PLWsTN+/ft/qY2vjGiZv48X5kZrl2LfuvU/zr/ytQWXW37oXj+Tk/KUGf7C/wBqvX3Ifi9BXtp0Tp9f1kLMB0hhYM95Y0INNh0vYNJ2OatFBFUTUUDp31EzQ573MGc57OY6DCDIbAyhvWoH1Wq7k2CBxM073EgzOP1RjoPgByQaebjs2NH6Jm08HGMcHn78Zz45QZhffQbHqOOq0rcRPBGWzQPDiTE7PNhJ6/1B555oPoG01jbjbKSuYMNqIWSgd28M4QZltvtshkttzDSYd11PIfsnO83Pn63uQW3Z5qWkvdjpafisbX00TYpoCfW9UY3gO0HGfwQS2pL/AEOnrfJV10rQQ08OLI35XdjWj/cIMU2dyvqNodsnlxxJZ5pH47zFIT+JQbzXVcFDRy1NTIGRRN3nE/71XsRMzqCImf2xM/DrP0ZZdJZtT10stPEZD9ItZ1ZG3xUPCry8WXLl5Map5Z1G41vca7TPXp3Zt8/I4/KplxV8uSvXrWe0xMb1Ovf9Vn0JdGxQNtMrvogmnce0dS3z7VT43ileVk8s18vu67Xv1WTPkm2ad2n+NPTaxA+fRFYYxvcJ8cjgPsh4yfZnPsWikQGxW7Uooau0vlayr4xnYxxwZGloBx34xz8wgsm0u7Utt0nXRTyN41XE6GGPI3nl3IkDuA5nyQU/YX+1Xr7kPxeghNoP/Jj/AOPTfBiDZtQUBuljuFvacGqppIge4uaQEHz3pu20FdeBQXusltu9lgkLR6kmfouz07R5oNF+SCi3d79NVO7jOeE3CDjotmtguGfQNUipwSDwTG/BHUcj1QadZ6BtrtVJQRvc9lNC2IOcObsDGUH6ulupbtQTUNdEJaeZuHtPxHcR1BQZHedlN1pakvslTFVQg5YJHcOVvt6Hz5eSDztWy6/V1U195mjpYs/OOMvFlI8MZHvKCS0poG9WfWdJcJI4BQQTykET7z9wse1vLHM825QWPW1svt7njpaOFot8XrE8ZoMj+8juH+e5T4ZxxP8A3LT43Lpw+NfLi1Ob0iYnX4TGktPx2K2CMneqZPWmf49w8B/dc5bxa2q9vRSz8rLy7xmzREX1ETrt95mfVAXjStxbfPS7Q4ejP9fc3w0xP8PDtHd7lmcvh47YZ9lSIvuOvzSXtxrcKaRSIyxrU67xtb6WOWrt3BukDN97CyVmQWvHQ+wqzhnJNI9pHVUrvXVlOoNlVypqp0un5WVFPneZFJJuSR9wyeR88gqV64qXZlqWtEs1wMUEgjO6JZ+I97gPVGQSAM455QXLZfpS66bnuT7oyFrahkYj4cu99Euznl4hBGat0Re7prV11pI6c0hlhcC6bDsNDc8seCDUQgoeuNnVPfp33C2zMpK94+cDm/NzHvOOh8fwQUz5PNZ7nonGHovTd9Pdwsfd/wAILpojZzS2GoZcbjKyruDP1W63EcPi3PMnxPuCC+ICAgICBhAQEBAQEBAQEBAQEBAQEBAQEBAQEBAQEBAQEBAQEBAQEBAQEBAQEBAQEBAQEBAQEBAQEBAQEBAQEBAQEBAQEBAQEBAQEBAQEBAQEBAQEBAQEBAQEBAQEBAQEBAQEBAQEBAQEBAQEBAQEBAQEBAQEBAQEBB//9k="/>
          <p:cNvSpPr>
            <a:spLocks noChangeAspect="1" noChangeArrowheads="1"/>
          </p:cNvSpPr>
          <p:nvPr/>
        </p:nvSpPr>
        <p:spPr bwMode="auto">
          <a:xfrm>
            <a:off x="160057" y="-157737"/>
            <a:ext cx="295836" cy="295837"/>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p:cNvSpPr txBox="1">
            <a:spLocks/>
          </p:cNvSpPr>
          <p:nvPr/>
        </p:nvSpPr>
        <p:spPr>
          <a:xfrm>
            <a:off x="179512" y="133326"/>
            <a:ext cx="6927273" cy="487362"/>
          </a:xfrm>
          <a:prstGeom prst="rect">
            <a:avLst/>
          </a:prstGeom>
        </p:spPr>
        <p:txBody>
          <a:bodyPr anchor="ctr">
            <a:noAutofit/>
          </a:bodyPr>
          <a:lstStyle>
            <a:lvl1pPr algn="l" rtl="0" eaLnBrk="1" fontAlgn="base" hangingPunct="1">
              <a:spcBef>
                <a:spcPct val="0"/>
              </a:spcBef>
              <a:spcAft>
                <a:spcPct val="0"/>
              </a:spcAft>
              <a:defRPr sz="2000" b="0" kern="1200">
                <a:solidFill>
                  <a:srgbClr val="0070C0"/>
                </a:solidFill>
                <a:latin typeface="Trebuchet MS" panose="020B0603020202020204" pitchFamily="34" charset="0"/>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400" dirty="0">
                <a:solidFill>
                  <a:schemeClr val="bg1">
                    <a:lumMod val="65000"/>
                  </a:schemeClr>
                </a:solidFill>
                <a:latin typeface="Helvetica Neue Light"/>
                <a:cs typeface="Helvetica Neue Light"/>
              </a:rPr>
              <a:t>Espire design lab portal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3" y="1410827"/>
            <a:ext cx="8808091" cy="4322429"/>
          </a:xfrm>
          <a:prstGeom prst="rect">
            <a:avLst/>
          </a:prstGeom>
        </p:spPr>
      </p:pic>
    </p:spTree>
    <p:extLst>
      <p:ext uri="{BB962C8B-B14F-4D97-AF65-F5344CB8AC3E}">
        <p14:creationId xmlns:p14="http://schemas.microsoft.com/office/powerpoint/2010/main" val="13691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27</a:t>
            </a:fld>
            <a:endParaRPr lang="en-US" dirty="0"/>
          </a:p>
        </p:txBody>
      </p:sp>
      <p:sp>
        <p:nvSpPr>
          <p:cNvPr id="63" name="AutoShape 10" descr="data:image/jpeg;base64,/9j/4AAQSkZJRgABAQAAAQABAAD/2wCEAAkGBwgHBgkIBwgKCgkLDRYPDQwMDRsUFRAWIB0iIiAdHx8kKDQsJCYxJx8fLT0tMTU3Ojo6Iys/RD84QzQ5OjcBCgoKDQwNGg8PGjclHyU3Nzc3Nzc3Nzc3Nzc3Nzc3Nzc3Nzc3Nzc3Nzc3Nzc3Nzc3Nzc3Nzc3Nzc3Nzc3Nzc3N//AABEIAIUAhQMBEQACEQEDEQH/xAAbAAEAAwEBAQEAAAAAAAAAAAAABQYHBAMIAv/EAD4QAAEDAwEFBAUICgMAAAAAAAEAAgMEBREGBxITITFBUWFxFCKBkbEXIzJCUnKhshUzNDZzdMHR4fA3gpL/xAAaAQEAAwEBAQAAAAAAAAAAAAAAAwQFAgEG/8QAKxEBAAICAQIDBwUBAAAAAAAAAAECAxEEITEFEkETUXGBkaHBFDJh8PEi/9oADAMBAAIRAxEAPwDcUBAQEBAQEBAQEBAQEBAQEBAQEBAQEBAQEBAQEBAQEBAQEBAQEBAQEBAQEBAQEBAQEBAQEBAQEBAQEBAQEBAQEBAQEBAQEBAQEBAQEBAQEBAQEBAQEBAQEDKAgICAgICAgICAgICAg8qqpho6eSoqZWRQxNLnyPOA0DqSUGYXva62Od0dkt7ZYmnlPUuI3vJo548z7EHjZ9r0jqhjLxbo+A44M1K85Z/1PX3+9BI6d2j1V51XT2kUNOKaaaVjZ2Pdkta15a7B790e9BO6h1XUWK4spp6FjopRmGXfd6/hjBwc/ELvJXWCb4+to9O33+DrBxedyLWnFjiax3nzRH2lYLZcIrjRMqYOjurc82ntCrYM9M9IvVHW0WjcILU+rmWaobBBTtqHj9ZmTdDD2DoVb4VKcrLbFE6msRP1UOdz/wBLrUb2875qiutGkhepLfE2Z0jA2ndIeTXHAJOOvamWlaXmtZ2tcfJfJji166mfR0aE1HNqi0y11RTx07mTmLcY4uBAAOefmok6Vv8AXvtdlrbhGxsjqaB0oY44DiBnCCt7PdZ1Oq5q9lRRxU4pmxkGN5dvb293/dQRuq9o1TYdTTWsUEEkERj3pXPcHYcATy8MoOaHas6tvdNRUVqDaeeoZEJZpvWILgM7oGB17ygsur9c2zTJ4EgdU1xbvCmjcBgdhcfqj8fBBSPlhr+Jn9D0u59jjuz/AOsf0QXjSGt7ZqbMEIdTVzW7zqaUjJHaWn6wHv8ABBaUGWbbbtLHDQ2iN5bHNmefH1g04aPLOT5gIJXZ5oi3UVopbjcaWOprqmMS5lbvCJpGQ0A8s4IyeuUEtqjRFovtDIxlLDTVgaeFURMDS13ZnH0h3goMk2cxvi2g2qKQYkZNKxw7iIpAfgg2+/2envNA6nnaN4Hfif2scOhXOTzzSYpOpmEuLPlwzM4ramY1/dqHHd67TPprAwcTBaY3nk1/Y7x6+0LA8MnJi5XsLeu9/Lr0ReF4PbcuuC3SJ/Eb/D9aItlTfq11wuLQ6lgfvAkYMsuc9/MDt78+a+hwYKcKbThmd277lpeM+FeH4PLWsTN+/ft/qY2vjGiZv48X5kZrl2LfuvU/zr/ytQWXW37oXj+Tk/KUGf7C/wBqvX3Ifi9BXtp0Tp9f1kLMB0hhYM95Y0INNh0vYNJ2OatFBFUTUUDp31EzQ573MGc57OY6DCDIbAyhvWoH1Wq7k2CBxM073EgzOP1RjoPgByQaebjs2NH6Jm08HGMcHn78Zz45QZhffQbHqOOq0rcRPBGWzQPDiTE7PNhJ6/1B555oPoG01jbjbKSuYMNqIWSgd28M4QZltvtshkttzDSYd11PIfsnO83Pn63uQW3Z5qWkvdjpafisbX00TYpoCfW9UY3gO0HGfwQS2pL/AEOnrfJV10rQQ08OLI35XdjWj/cIMU2dyvqNodsnlxxJZ5pH47zFIT+JQbzXVcFDRy1NTIGRRN3nE/71XsRMzqCImf2xM/DrP0ZZdJZtT10stPEZD9ItZ1ZG3xUPCry8WXLl5Map5Z1G41vca7TPXp3Zt8/I4/KplxV8uSvXrWe0xMb1Ovf9Vn0JdGxQNtMrvogmnce0dS3z7VT43ileVk8s18vu67Xv1WTPkm2ad2n+NPTaxA+fRFYYxvcJ8cjgPsh4yfZnPsWikQGxW7Uooau0vlayr4xnYxxwZGloBx34xz8wgsm0u7Utt0nXRTyN41XE6GGPI3nl3IkDuA5nyQU/YX+1Xr7kPxeghNoP/Jj/AOPTfBiDZtQUBuljuFvacGqppIge4uaQEHz3pu20FdeBQXusltu9lgkLR6kmfouz07R5oNF+SCi3d79NVO7jOeE3CDjotmtguGfQNUipwSDwTG/BHUcj1QadZ6BtrtVJQRvc9lNC2IOcObsDGUH6ulupbtQTUNdEJaeZuHtPxHcR1BQZHedlN1pakvslTFVQg5YJHcOVvt6Hz5eSDztWy6/V1U195mjpYs/OOMvFlI8MZHvKCS0poG9WfWdJcJI4BQQTykET7z9wse1vLHM825QWPW1svt7njpaOFot8XrE8ZoMj+8juH+e5T4ZxxP8A3LT43Lpw+NfLi1Ob0iYnX4TGktPx2K2CMneqZPWmf49w8B/dc5bxa2q9vRSz8rLy7xmzREX1ETrt95mfVAXjStxbfPS7Q4ejP9fc3w0xP8PDtHd7lmcvh47YZ9lSIvuOvzSXtxrcKaRSIyxrU67xtb6WOWrt3BukDN97CyVmQWvHQ+wqzhnJNI9pHVUrvXVlOoNlVypqp0un5WVFPneZFJJuSR9wyeR88gqV64qXZlqWtEs1wMUEgjO6JZ+I97gPVGQSAM455QXLZfpS66bnuT7oyFrahkYj4cu99Euznl4hBGat0Re7prV11pI6c0hlhcC6bDsNDc8seCDUQgoeuNnVPfp33C2zMpK94+cDm/NzHvOOh8fwQUz5PNZ7nonGHovTd9Pdwsfd/wAILpojZzS2GoZcbjKyruDP1W63EcPi3PMnxPuCC+ICAgICBhAQEBAQEBAQEBAQEBAQEBAQEBAQEBAQEBAQEBAQEBAQEBAQEBAQEBAQEBAQEBAQEBAQEBAQEBAQEBAQEBAQEBAQEBAQEBAQEBAQEBAQEBAQEBAQEBAQEBAQEBAQEBAQEBAQEBAQEBAQEBAQEBAQEBAQEBB//9k="/>
          <p:cNvSpPr>
            <a:spLocks noChangeAspect="1" noChangeArrowheads="1"/>
          </p:cNvSpPr>
          <p:nvPr/>
        </p:nvSpPr>
        <p:spPr bwMode="auto">
          <a:xfrm>
            <a:off x="160057" y="-157737"/>
            <a:ext cx="295836" cy="295837"/>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p:cNvSpPr txBox="1">
            <a:spLocks/>
          </p:cNvSpPr>
          <p:nvPr/>
        </p:nvSpPr>
        <p:spPr>
          <a:xfrm>
            <a:off x="179512" y="133326"/>
            <a:ext cx="6927273" cy="487362"/>
          </a:xfrm>
          <a:prstGeom prst="rect">
            <a:avLst/>
          </a:prstGeom>
        </p:spPr>
        <p:txBody>
          <a:bodyPr anchor="ctr">
            <a:noAutofit/>
          </a:bodyPr>
          <a:lstStyle>
            <a:lvl1pPr algn="l" rtl="0" eaLnBrk="1" fontAlgn="base" hangingPunct="1">
              <a:spcBef>
                <a:spcPct val="0"/>
              </a:spcBef>
              <a:spcAft>
                <a:spcPct val="0"/>
              </a:spcAft>
              <a:defRPr sz="2000" b="0" kern="1200">
                <a:solidFill>
                  <a:srgbClr val="0070C0"/>
                </a:solidFill>
                <a:latin typeface="Trebuchet MS" panose="020B0603020202020204" pitchFamily="34" charset="0"/>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solidFill>
                  <a:schemeClr val="bg1">
                    <a:lumMod val="65000"/>
                  </a:schemeClr>
                </a:solidFill>
                <a:latin typeface="Helvetica Neue Light"/>
                <a:cs typeface="Helvetica Neue Light"/>
              </a:rPr>
              <a:t>The Design communication on </a:t>
            </a:r>
            <a:r>
              <a:rPr lang="en-US" dirty="0" err="1">
                <a:solidFill>
                  <a:schemeClr val="bg1">
                    <a:lumMod val="65000"/>
                  </a:schemeClr>
                </a:solidFill>
                <a:latin typeface="Helvetica Neue Light"/>
                <a:cs typeface="Helvetica Neue Light"/>
              </a:rPr>
              <a:t>DesignLab</a:t>
            </a:r>
            <a:r>
              <a:rPr lang="en-US" dirty="0">
                <a:solidFill>
                  <a:schemeClr val="bg1">
                    <a:lumMod val="65000"/>
                  </a:schemeClr>
                </a:solidFill>
                <a:latin typeface="Helvetica Neue Light"/>
                <a:cs typeface="Helvetica Neue Light"/>
              </a:rPr>
              <a:t>: </a:t>
            </a:r>
            <a:r>
              <a:rPr lang="en-US" sz="1600" dirty="0">
                <a:solidFill>
                  <a:schemeClr val="bg1">
                    <a:lumMod val="65000"/>
                  </a:schemeClr>
                </a:solidFill>
                <a:latin typeface="Helvetica Neue Light"/>
                <a:cs typeface="Helvetica Neue Light"/>
              </a:rPr>
              <a:t>Discussing designs were never so easy with live and to the point commenting</a:t>
            </a:r>
            <a:endParaRPr lang="en-US" sz="2400" dirty="0">
              <a:solidFill>
                <a:schemeClr val="bg1">
                  <a:lumMod val="65000"/>
                </a:schemeClr>
              </a:solidFill>
              <a:latin typeface="Helvetica Neue Light"/>
              <a:cs typeface="Helvetica Neue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3" y="1410827"/>
            <a:ext cx="8808091" cy="4322428"/>
          </a:xfrm>
          <a:prstGeom prst="rect">
            <a:avLst/>
          </a:prstGeom>
        </p:spPr>
      </p:pic>
    </p:spTree>
    <p:extLst>
      <p:ext uri="{BB962C8B-B14F-4D97-AF65-F5344CB8AC3E}">
        <p14:creationId xmlns:p14="http://schemas.microsoft.com/office/powerpoint/2010/main" val="187767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1745" y="1039528"/>
            <a:ext cx="8345055" cy="1885416"/>
          </a:xfrm>
        </p:spPr>
        <p:txBody>
          <a:bodyPr/>
          <a:lstStyle/>
          <a:p>
            <a:r>
              <a:rPr lang="en-GB" dirty="0"/>
              <a:t> Understand UIA’s expectations </a:t>
            </a:r>
            <a:endParaRPr lang="en-US" dirty="0"/>
          </a:p>
          <a:p>
            <a:r>
              <a:rPr lang="en-GB" dirty="0"/>
              <a:t> Identify any gap and how to bridge it.</a:t>
            </a:r>
            <a:endParaRPr lang="en-US" dirty="0"/>
          </a:p>
          <a:p>
            <a:r>
              <a:rPr lang="en-GB" dirty="0"/>
              <a:t> Next steps.</a:t>
            </a:r>
            <a:endParaRPr lang="en-US" dirty="0"/>
          </a:p>
          <a:p>
            <a:endParaRPr lang="en-US" dirty="0"/>
          </a:p>
        </p:txBody>
      </p:sp>
      <p:sp>
        <p:nvSpPr>
          <p:cNvPr id="3" name="Footer Placeholder 2"/>
          <p:cNvSpPr>
            <a:spLocks noGrp="1"/>
          </p:cNvSpPr>
          <p:nvPr>
            <p:ph type="ftr" sz="quarter" idx="10"/>
          </p:nvPr>
        </p:nvSpPr>
        <p:spPr/>
        <p:txBody>
          <a:bodyPr/>
          <a:lstStyle/>
          <a:p>
            <a:pPr>
              <a:defRPr/>
            </a:pPr>
            <a:r>
              <a:rPr lang="en-US"/>
              <a:t>Espire Strategy, Positioning &amp; Service Catalogue | </a:t>
            </a:r>
            <a:r>
              <a:rPr lang="is-IS"/>
              <a:t>2016</a:t>
            </a:r>
            <a:endParaRPr lang="en-US" dirty="0"/>
          </a:p>
        </p:txBody>
      </p:sp>
      <p:sp>
        <p:nvSpPr>
          <p:cNvPr id="4" name="Title 3"/>
          <p:cNvSpPr>
            <a:spLocks noGrp="1"/>
          </p:cNvSpPr>
          <p:nvPr>
            <p:ph type="title"/>
          </p:nvPr>
        </p:nvSpPr>
        <p:spPr>
          <a:xfrm>
            <a:off x="341745" y="127933"/>
            <a:ext cx="7659255" cy="497205"/>
          </a:xfrm>
        </p:spPr>
        <p:txBody>
          <a:bodyPr/>
          <a:lstStyle/>
          <a:p>
            <a:r>
              <a:rPr lang="en-US" dirty="0"/>
              <a:t>Discussion</a:t>
            </a:r>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28</a:t>
            </a:fld>
            <a:endParaRPr lang="en-US" dirty="0"/>
          </a:p>
        </p:txBody>
      </p:sp>
    </p:spTree>
    <p:extLst>
      <p:ext uri="{BB962C8B-B14F-4D97-AF65-F5344CB8AC3E}">
        <p14:creationId xmlns:p14="http://schemas.microsoft.com/office/powerpoint/2010/main" val="335093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29</a:t>
            </a:fld>
            <a:endParaRPr lang="en-US" dirty="0"/>
          </a:p>
        </p:txBody>
      </p:sp>
      <p:sp>
        <p:nvSpPr>
          <p:cNvPr id="6" name="Rectangle 5"/>
          <p:cNvSpPr/>
          <p:nvPr/>
        </p:nvSpPr>
        <p:spPr>
          <a:xfrm>
            <a:off x="35496" y="3740815"/>
            <a:ext cx="8712968" cy="475655"/>
          </a:xfrm>
          <a:prstGeom prst="rect">
            <a:avLst/>
          </a:prstGeom>
        </p:spPr>
        <p:txBody>
          <a:bodyPr wrap="square">
            <a:spAutoFit/>
          </a:bodyPr>
          <a:lstStyle/>
          <a:p>
            <a:r>
              <a:rPr lang="en-US" sz="2400" dirty="0">
                <a:solidFill>
                  <a:schemeClr val="bg1">
                    <a:lumMod val="65000"/>
                  </a:schemeClr>
                </a:solidFill>
                <a:latin typeface="Helvetica Neue Light"/>
                <a:cs typeface="Helvetica Neue Light"/>
              </a:rPr>
              <a:t>Some more interesting case studies..</a:t>
            </a:r>
          </a:p>
        </p:txBody>
      </p:sp>
      <p:sp>
        <p:nvSpPr>
          <p:cNvPr id="7" name="Rectangle 6"/>
          <p:cNvSpPr/>
          <p:nvPr/>
        </p:nvSpPr>
        <p:spPr>
          <a:xfrm>
            <a:off x="1835696" y="4293096"/>
            <a:ext cx="4320480" cy="1015663"/>
          </a:xfrm>
          <a:prstGeom prst="rect">
            <a:avLst/>
          </a:prstGeom>
        </p:spPr>
        <p:txBody>
          <a:bodyPr wrap="square">
            <a:spAutoFit/>
          </a:bodyPr>
          <a:lstStyle/>
          <a:p>
            <a:r>
              <a:rPr lang="en-US" dirty="0">
                <a:solidFill>
                  <a:srgbClr val="595959"/>
                </a:solidFill>
                <a:latin typeface="Helvetica Neue Light"/>
                <a:cs typeface="Helvetica Neue Light"/>
                <a:hlinkClick r:id="rId2"/>
              </a:rPr>
              <a:t>http://designlab.espire.com/</a:t>
            </a:r>
            <a:endParaRPr lang="en-US" dirty="0">
              <a:solidFill>
                <a:srgbClr val="595959"/>
              </a:solidFill>
              <a:latin typeface="Helvetica Neue Light"/>
              <a:cs typeface="Helvetica Neue Light"/>
            </a:endParaRPr>
          </a:p>
          <a:p>
            <a:endParaRPr lang="en-US" dirty="0">
              <a:solidFill>
                <a:srgbClr val="595959"/>
              </a:solidFill>
              <a:latin typeface="Helvetica Neue Light"/>
              <a:cs typeface="Helvetica Neue Light"/>
            </a:endParaRPr>
          </a:p>
          <a:p>
            <a:r>
              <a:rPr lang="en-US" sz="1200" dirty="0">
                <a:solidFill>
                  <a:srgbClr val="595959"/>
                </a:solidFill>
                <a:latin typeface="Helvetica Neue Light"/>
                <a:cs typeface="Helvetica Neue Light"/>
              </a:rPr>
              <a:t>please ask our representative for the guest credentials to login and have a look at the vast portfolio</a:t>
            </a:r>
            <a:r>
              <a:rPr lang="is-IS" sz="1200" dirty="0">
                <a:solidFill>
                  <a:srgbClr val="595959"/>
                </a:solidFill>
                <a:latin typeface="Helvetica Neue Light"/>
                <a:cs typeface="Helvetica Neue Light"/>
              </a:rPr>
              <a:t>….</a:t>
            </a:r>
            <a:endParaRPr lang="en-US" sz="1200" dirty="0">
              <a:solidFill>
                <a:srgbClr val="595959"/>
              </a:solidFill>
              <a:latin typeface="Helvetica Neue Light"/>
              <a:cs typeface="Helvetica Neue Light"/>
            </a:endParaRPr>
          </a:p>
        </p:txBody>
      </p:sp>
      <p:cxnSp>
        <p:nvCxnSpPr>
          <p:cNvPr id="8" name="Straight Connector 7"/>
          <p:cNvCxnSpPr/>
          <p:nvPr/>
        </p:nvCxnSpPr>
        <p:spPr>
          <a:xfrm>
            <a:off x="5868144" y="-27384"/>
            <a:ext cx="72008" cy="6525344"/>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609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3</a:t>
            </a:fld>
            <a:endParaRPr lang="en-US" dirty="0"/>
          </a:p>
        </p:txBody>
      </p:sp>
      <p:sp>
        <p:nvSpPr>
          <p:cNvPr id="6" name="Rectangle 5"/>
          <p:cNvSpPr/>
          <p:nvPr/>
        </p:nvSpPr>
        <p:spPr>
          <a:xfrm>
            <a:off x="179512" y="2060848"/>
            <a:ext cx="6984776" cy="584776"/>
          </a:xfrm>
          <a:prstGeom prst="rect">
            <a:avLst/>
          </a:prstGeom>
        </p:spPr>
        <p:txBody>
          <a:bodyPr wrap="square">
            <a:spAutoFit/>
          </a:bodyPr>
          <a:lstStyle/>
          <a:p>
            <a:r>
              <a:rPr lang="en-US" sz="2000" dirty="0">
                <a:solidFill>
                  <a:schemeClr val="bg1">
                    <a:lumMod val="65000"/>
                  </a:schemeClr>
                </a:solidFill>
                <a:latin typeface="Helvetica Neue Light"/>
                <a:cs typeface="Helvetica Neue Light"/>
              </a:rPr>
              <a:t>A complete </a:t>
            </a:r>
            <a:r>
              <a:rPr lang="en-US" sz="3200" dirty="0">
                <a:solidFill>
                  <a:schemeClr val="bg1">
                    <a:lumMod val="65000"/>
                  </a:schemeClr>
                </a:solidFill>
                <a:latin typeface="Helvetica Neue Light"/>
                <a:cs typeface="Helvetica Neue Light"/>
              </a:rPr>
              <a:t>Design consultation </a:t>
            </a:r>
            <a:r>
              <a:rPr lang="en-US" sz="2000" dirty="0">
                <a:solidFill>
                  <a:schemeClr val="bg1">
                    <a:lumMod val="65000"/>
                  </a:schemeClr>
                </a:solidFill>
                <a:latin typeface="Helvetica Neue Light"/>
                <a:cs typeface="Helvetica Neue Light"/>
              </a:rPr>
              <a:t>agency</a:t>
            </a:r>
            <a:endParaRPr lang="en-US" sz="3200" dirty="0">
              <a:solidFill>
                <a:schemeClr val="bg1">
                  <a:lumMod val="65000"/>
                </a:schemeClr>
              </a:solidFill>
              <a:latin typeface="Helvetica Neue Light"/>
              <a:cs typeface="Helvetica Neue Light"/>
            </a:endParaRPr>
          </a:p>
        </p:txBody>
      </p:sp>
      <p:sp>
        <p:nvSpPr>
          <p:cNvPr id="7" name="Rectangle 6"/>
          <p:cNvSpPr/>
          <p:nvPr/>
        </p:nvSpPr>
        <p:spPr>
          <a:xfrm>
            <a:off x="1763688" y="2564904"/>
            <a:ext cx="6984776" cy="369332"/>
          </a:xfrm>
          <a:prstGeom prst="rect">
            <a:avLst/>
          </a:prstGeom>
        </p:spPr>
        <p:txBody>
          <a:bodyPr wrap="square">
            <a:spAutoFit/>
          </a:bodyPr>
          <a:lstStyle/>
          <a:p>
            <a:r>
              <a:rPr lang="en-US" dirty="0">
                <a:solidFill>
                  <a:schemeClr val="tx1">
                    <a:lumMod val="65000"/>
                    <a:lumOff val="35000"/>
                  </a:schemeClr>
                </a:solidFill>
                <a:latin typeface="Helvetica Neue Light"/>
                <a:cs typeface="Helvetica Neue Light"/>
              </a:rPr>
              <a:t>which can answers some most difficult questions like…</a:t>
            </a:r>
          </a:p>
        </p:txBody>
      </p:sp>
      <p:sp>
        <p:nvSpPr>
          <p:cNvPr id="8" name="Rectangle 7"/>
          <p:cNvSpPr/>
          <p:nvPr/>
        </p:nvSpPr>
        <p:spPr>
          <a:xfrm>
            <a:off x="683568" y="3615407"/>
            <a:ext cx="8064896" cy="461665"/>
          </a:xfrm>
          <a:prstGeom prst="rect">
            <a:avLst/>
          </a:prstGeom>
        </p:spPr>
        <p:txBody>
          <a:bodyPr wrap="square">
            <a:spAutoFit/>
          </a:bodyPr>
          <a:lstStyle/>
          <a:p>
            <a:pPr algn="r"/>
            <a:r>
              <a:rPr lang="en-US" sz="2400" dirty="0">
                <a:solidFill>
                  <a:srgbClr val="1B61C4"/>
                </a:solidFill>
                <a:latin typeface="Helvetica Neue Light"/>
                <a:cs typeface="Helvetica Neue Light"/>
              </a:rPr>
              <a:t>Why are my visitors leaving my website or products?</a:t>
            </a:r>
          </a:p>
        </p:txBody>
      </p:sp>
      <p:sp>
        <p:nvSpPr>
          <p:cNvPr id="2" name="Rectangle 1"/>
          <p:cNvSpPr/>
          <p:nvPr/>
        </p:nvSpPr>
        <p:spPr>
          <a:xfrm>
            <a:off x="3240360" y="4005064"/>
            <a:ext cx="5508104" cy="461665"/>
          </a:xfrm>
          <a:prstGeom prst="rect">
            <a:avLst/>
          </a:prstGeom>
        </p:spPr>
        <p:txBody>
          <a:bodyPr wrap="square">
            <a:spAutoFit/>
          </a:bodyPr>
          <a:lstStyle/>
          <a:p>
            <a:pPr algn="r"/>
            <a:r>
              <a:rPr lang="en-US" sz="2400" dirty="0">
                <a:solidFill>
                  <a:srgbClr val="1B61C4"/>
                </a:solidFill>
                <a:latin typeface="Helvetica Neue Light"/>
                <a:cs typeface="Helvetica Neue Light"/>
              </a:rPr>
              <a:t>What makes my users delighted?</a:t>
            </a:r>
          </a:p>
        </p:txBody>
      </p:sp>
      <p:sp>
        <p:nvSpPr>
          <p:cNvPr id="4" name="Rectangle 3"/>
          <p:cNvSpPr/>
          <p:nvPr/>
        </p:nvSpPr>
        <p:spPr>
          <a:xfrm>
            <a:off x="3593584" y="4407495"/>
            <a:ext cx="5154880" cy="461665"/>
          </a:xfrm>
          <a:prstGeom prst="rect">
            <a:avLst/>
          </a:prstGeom>
        </p:spPr>
        <p:txBody>
          <a:bodyPr wrap="none">
            <a:spAutoFit/>
          </a:bodyPr>
          <a:lstStyle/>
          <a:p>
            <a:pPr algn="r"/>
            <a:r>
              <a:rPr lang="en-US" sz="2400" dirty="0">
                <a:solidFill>
                  <a:srgbClr val="1B61C4"/>
                </a:solidFill>
                <a:latin typeface="Helvetica Neue Light"/>
                <a:cs typeface="Helvetica Neue Light"/>
              </a:rPr>
              <a:t>What is that little something I can do?</a:t>
            </a:r>
            <a:endParaRPr lang="en-US" dirty="0">
              <a:solidFill>
                <a:srgbClr val="1B61C4"/>
              </a:solidFill>
              <a:latin typeface="Helvetica Neue Light"/>
              <a:cs typeface="Helvetica Neue Light"/>
            </a:endParaRPr>
          </a:p>
        </p:txBody>
      </p:sp>
    </p:spTree>
    <p:extLst>
      <p:ext uri="{BB962C8B-B14F-4D97-AF65-F5344CB8AC3E}">
        <p14:creationId xmlns:p14="http://schemas.microsoft.com/office/powerpoint/2010/main" val="17688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4" name="Slide Number Placeholder 3"/>
          <p:cNvSpPr>
            <a:spLocks noGrp="1"/>
          </p:cNvSpPr>
          <p:nvPr>
            <p:ph type="sldNum" sz="quarter" idx="11"/>
          </p:nvPr>
        </p:nvSpPr>
        <p:spPr/>
        <p:txBody>
          <a:bodyPr/>
          <a:lstStyle/>
          <a:p>
            <a:pPr>
              <a:defRPr/>
            </a:pPr>
            <a:fld id="{FFCDC694-0B0C-034A-9F83-42EE22016468}" type="slidenum">
              <a:rPr lang="en-US" smtClean="0"/>
              <a:pPr>
                <a:defRPr/>
              </a:pPr>
              <a:t>30</a:t>
            </a:fld>
            <a:endParaRPr lang="en-US" dirty="0"/>
          </a:p>
        </p:txBody>
      </p:sp>
      <p:sp>
        <p:nvSpPr>
          <p:cNvPr id="6" name="TextBox 5"/>
          <p:cNvSpPr txBox="1"/>
          <p:nvPr/>
        </p:nvSpPr>
        <p:spPr>
          <a:xfrm>
            <a:off x="539552" y="3861048"/>
            <a:ext cx="1890812" cy="769441"/>
          </a:xfrm>
          <a:prstGeom prst="rect">
            <a:avLst/>
          </a:prstGeom>
          <a:noFill/>
        </p:spPr>
        <p:txBody>
          <a:bodyPr wrap="none" rtlCol="0">
            <a:spAutoFit/>
          </a:bodyPr>
          <a:lstStyle/>
          <a:p>
            <a:r>
              <a:rPr lang="en-US" sz="4400" dirty="0">
                <a:solidFill>
                  <a:schemeClr val="bg1">
                    <a:lumMod val="65000"/>
                  </a:schemeClr>
                </a:solidFill>
                <a:latin typeface="Helvetica Neue Thin"/>
                <a:cs typeface="Helvetica Neue Thin"/>
              </a:rPr>
              <a:t>Thanks</a:t>
            </a:r>
          </a:p>
        </p:txBody>
      </p:sp>
    </p:spTree>
    <p:extLst>
      <p:ext uri="{BB962C8B-B14F-4D97-AF65-F5344CB8AC3E}">
        <p14:creationId xmlns:p14="http://schemas.microsoft.com/office/powerpoint/2010/main" val="197953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25" name="Oval 24"/>
          <p:cNvSpPr/>
          <p:nvPr/>
        </p:nvSpPr>
        <p:spPr>
          <a:xfrm>
            <a:off x="3722303" y="125016"/>
            <a:ext cx="6970377" cy="6408712"/>
          </a:xfrm>
          <a:prstGeom prst="ellipse">
            <a:avLst/>
          </a:prstGeom>
          <a:solidFill>
            <a:srgbClr val="FFFFFF"/>
          </a:solidFill>
          <a:ln>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
            </a:r>
          </a:p>
        </p:txBody>
      </p:sp>
      <p:sp>
        <p:nvSpPr>
          <p:cNvPr id="2" name="Oval 1"/>
          <p:cNvSpPr/>
          <p:nvPr/>
        </p:nvSpPr>
        <p:spPr>
          <a:xfrm>
            <a:off x="5967541" y="-27384"/>
            <a:ext cx="6336704" cy="6408712"/>
          </a:xfrm>
          <a:prstGeom prst="ellipse">
            <a:avLst/>
          </a:prstGeom>
          <a:solidFill>
            <a:srgbClr val="FFFFFF"/>
          </a:solidFill>
          <a:ln>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4</a:t>
            </a:fld>
            <a:endParaRPr lang="en-US" dirty="0"/>
          </a:p>
        </p:txBody>
      </p:sp>
      <p:pic>
        <p:nvPicPr>
          <p:cNvPr id="8" name="Picture 2" descr="C:\Users\hansraj.bhardwaj\Desktop\espire-logo-new.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5721"/>
          <a:stretch/>
        </p:blipFill>
        <p:spPr bwMode="auto">
          <a:xfrm>
            <a:off x="6660232" y="1799247"/>
            <a:ext cx="1822410" cy="2770267"/>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rot="2067310">
            <a:off x="5473998" y="805001"/>
            <a:ext cx="1155944" cy="307777"/>
          </a:xfrm>
          <a:prstGeom prst="rect">
            <a:avLst/>
          </a:prstGeom>
          <a:noFill/>
        </p:spPr>
        <p:txBody>
          <a:bodyPr wrap="none" rtlCol="0">
            <a:spAutoFit/>
          </a:bodyPr>
          <a:lstStyle/>
          <a:p>
            <a:pPr algn="r"/>
            <a:r>
              <a:rPr lang="en-US" sz="1400" dirty="0">
                <a:solidFill>
                  <a:schemeClr val="bg1">
                    <a:lumMod val="50000"/>
                  </a:schemeClr>
                </a:solidFill>
                <a:latin typeface="Helvetica Neue Light"/>
                <a:cs typeface="Helvetica Neue Light"/>
              </a:rPr>
              <a:t>UX research</a:t>
            </a:r>
          </a:p>
        </p:txBody>
      </p:sp>
      <p:sp>
        <p:nvSpPr>
          <p:cNvPr id="12" name="TextBox 11"/>
          <p:cNvSpPr txBox="1"/>
          <p:nvPr/>
        </p:nvSpPr>
        <p:spPr>
          <a:xfrm rot="1527933">
            <a:off x="4997937" y="1207175"/>
            <a:ext cx="1418065"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Usability Testing</a:t>
            </a:r>
          </a:p>
        </p:txBody>
      </p:sp>
      <p:sp>
        <p:nvSpPr>
          <p:cNvPr id="13" name="TextBox 12"/>
          <p:cNvSpPr txBox="1"/>
          <p:nvPr/>
        </p:nvSpPr>
        <p:spPr>
          <a:xfrm rot="1084293">
            <a:off x="4900013" y="1677877"/>
            <a:ext cx="1287532" cy="307777"/>
          </a:xfrm>
          <a:prstGeom prst="rect">
            <a:avLst/>
          </a:prstGeom>
          <a:noFill/>
        </p:spPr>
        <p:txBody>
          <a:bodyPr wrap="none" rtlCol="0">
            <a:spAutoFit/>
          </a:bodyPr>
          <a:lstStyle/>
          <a:p>
            <a:pPr algn="r"/>
            <a:r>
              <a:rPr lang="en-US" sz="1400" dirty="0">
                <a:solidFill>
                  <a:schemeClr val="bg1">
                    <a:lumMod val="50000"/>
                  </a:schemeClr>
                </a:solidFill>
                <a:latin typeface="Helvetica Neue Light"/>
                <a:cs typeface="Helvetica Neue Light"/>
              </a:rPr>
              <a:t>Focus Groups</a:t>
            </a:r>
          </a:p>
        </p:txBody>
      </p:sp>
      <p:sp>
        <p:nvSpPr>
          <p:cNvPr id="14" name="TextBox 13"/>
          <p:cNvSpPr txBox="1"/>
          <p:nvPr/>
        </p:nvSpPr>
        <p:spPr>
          <a:xfrm rot="718734">
            <a:off x="4077849" y="2123503"/>
            <a:ext cx="2023803"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Information Architecture</a:t>
            </a:r>
          </a:p>
        </p:txBody>
      </p:sp>
      <p:sp>
        <p:nvSpPr>
          <p:cNvPr id="15" name="TextBox 14"/>
          <p:cNvSpPr txBox="1"/>
          <p:nvPr/>
        </p:nvSpPr>
        <p:spPr>
          <a:xfrm>
            <a:off x="4859545" y="2689175"/>
            <a:ext cx="1107996"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UX Strategy</a:t>
            </a:r>
          </a:p>
        </p:txBody>
      </p:sp>
      <p:sp>
        <p:nvSpPr>
          <p:cNvPr id="16" name="TextBox 15"/>
          <p:cNvSpPr txBox="1"/>
          <p:nvPr/>
        </p:nvSpPr>
        <p:spPr>
          <a:xfrm rot="21347483">
            <a:off x="4439930" y="3196268"/>
            <a:ext cx="1518364"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Creative Services</a:t>
            </a:r>
          </a:p>
        </p:txBody>
      </p:sp>
      <p:sp>
        <p:nvSpPr>
          <p:cNvPr id="17" name="TextBox 16"/>
          <p:cNvSpPr txBox="1"/>
          <p:nvPr/>
        </p:nvSpPr>
        <p:spPr>
          <a:xfrm rot="20738745">
            <a:off x="4519357" y="3731491"/>
            <a:ext cx="1505540"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Brand Guidelines</a:t>
            </a:r>
          </a:p>
        </p:txBody>
      </p:sp>
      <p:sp>
        <p:nvSpPr>
          <p:cNvPr id="18" name="TextBox 17"/>
          <p:cNvSpPr txBox="1"/>
          <p:nvPr/>
        </p:nvSpPr>
        <p:spPr>
          <a:xfrm rot="20421209">
            <a:off x="4147750" y="4267637"/>
            <a:ext cx="2043558"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Interaction development</a:t>
            </a:r>
          </a:p>
        </p:txBody>
      </p:sp>
      <p:sp>
        <p:nvSpPr>
          <p:cNvPr id="19" name="TextBox 18"/>
          <p:cNvSpPr txBox="1"/>
          <p:nvPr/>
        </p:nvSpPr>
        <p:spPr>
          <a:xfrm rot="20082262">
            <a:off x="4429275" y="4742879"/>
            <a:ext cx="1915909" cy="307777"/>
          </a:xfrm>
          <a:prstGeom prst="rect">
            <a:avLst/>
          </a:prstGeom>
          <a:noFill/>
        </p:spPr>
        <p:txBody>
          <a:bodyPr wrap="none" rtlCol="0">
            <a:spAutoFit/>
          </a:bodyPr>
          <a:lstStyle/>
          <a:p>
            <a:r>
              <a:rPr lang="en-US" sz="1400" dirty="0">
                <a:solidFill>
                  <a:schemeClr val="bg1">
                    <a:lumMod val="50000"/>
                  </a:schemeClr>
                </a:solidFill>
                <a:latin typeface="Helvetica Neue Light"/>
                <a:cs typeface="Helvetica Neue Light"/>
              </a:rPr>
              <a:t>W3C and Accessibility</a:t>
            </a:r>
          </a:p>
        </p:txBody>
      </p:sp>
      <p:sp>
        <p:nvSpPr>
          <p:cNvPr id="20" name="Rectangle 19"/>
          <p:cNvSpPr/>
          <p:nvPr/>
        </p:nvSpPr>
        <p:spPr>
          <a:xfrm>
            <a:off x="107504" y="1124744"/>
            <a:ext cx="6984776" cy="369332"/>
          </a:xfrm>
          <a:prstGeom prst="rect">
            <a:avLst/>
          </a:prstGeom>
        </p:spPr>
        <p:txBody>
          <a:bodyPr wrap="square">
            <a:spAutoFit/>
          </a:bodyPr>
          <a:lstStyle/>
          <a:p>
            <a:r>
              <a:rPr lang="en-US" dirty="0">
                <a:solidFill>
                  <a:schemeClr val="tx1">
                    <a:lumMod val="65000"/>
                    <a:lumOff val="35000"/>
                  </a:schemeClr>
                </a:solidFill>
                <a:latin typeface="Helvetica Neue Light"/>
                <a:cs typeface="Helvetica Neue Light"/>
              </a:rPr>
              <a:t>In a nut shell…</a:t>
            </a:r>
          </a:p>
        </p:txBody>
      </p:sp>
      <p:sp>
        <p:nvSpPr>
          <p:cNvPr id="21" name="Rectangle 20"/>
          <p:cNvSpPr/>
          <p:nvPr/>
        </p:nvSpPr>
        <p:spPr>
          <a:xfrm rot="920481">
            <a:off x="3717950" y="1084616"/>
            <a:ext cx="864096" cy="584775"/>
          </a:xfrm>
          <a:prstGeom prst="rect">
            <a:avLst/>
          </a:prstGeom>
        </p:spPr>
        <p:txBody>
          <a:bodyPr wrap="square">
            <a:spAutoFit/>
          </a:bodyPr>
          <a:lstStyle/>
          <a:p>
            <a:r>
              <a:rPr lang="en-US" sz="3200" dirty="0">
                <a:solidFill>
                  <a:schemeClr val="accent1"/>
                </a:solidFill>
                <a:latin typeface="Helvetica Neue Light"/>
                <a:cs typeface="Helvetica Neue Light"/>
              </a:rPr>
              <a:t>UX</a:t>
            </a:r>
          </a:p>
        </p:txBody>
      </p:sp>
      <p:sp>
        <p:nvSpPr>
          <p:cNvPr id="23" name="Rectangle 22"/>
          <p:cNvSpPr/>
          <p:nvPr/>
        </p:nvSpPr>
        <p:spPr>
          <a:xfrm rot="21401007">
            <a:off x="1613137" y="3144599"/>
            <a:ext cx="2079593" cy="584775"/>
          </a:xfrm>
          <a:prstGeom prst="rect">
            <a:avLst/>
          </a:prstGeom>
        </p:spPr>
        <p:txBody>
          <a:bodyPr wrap="square">
            <a:spAutoFit/>
          </a:bodyPr>
          <a:lstStyle/>
          <a:p>
            <a:pPr algn="r"/>
            <a:r>
              <a:rPr lang="en-US" sz="3200">
                <a:solidFill>
                  <a:schemeClr val="accent1"/>
                </a:solidFill>
                <a:latin typeface="Helvetica Neue Light"/>
                <a:cs typeface="Helvetica Neue Light"/>
              </a:rPr>
              <a:t>Creative</a:t>
            </a:r>
            <a:endParaRPr lang="en-US" sz="3200" dirty="0">
              <a:solidFill>
                <a:schemeClr val="accent1"/>
              </a:solidFill>
              <a:latin typeface="Helvetica Neue Light"/>
              <a:cs typeface="Helvetica Neue Light"/>
            </a:endParaRPr>
          </a:p>
        </p:txBody>
      </p:sp>
      <p:sp>
        <p:nvSpPr>
          <p:cNvPr id="24" name="Rectangle 23"/>
          <p:cNvSpPr/>
          <p:nvPr/>
        </p:nvSpPr>
        <p:spPr>
          <a:xfrm rot="20216076">
            <a:off x="1559886" y="5166941"/>
            <a:ext cx="2842714" cy="1077218"/>
          </a:xfrm>
          <a:prstGeom prst="rect">
            <a:avLst/>
          </a:prstGeom>
        </p:spPr>
        <p:txBody>
          <a:bodyPr wrap="square">
            <a:spAutoFit/>
          </a:bodyPr>
          <a:lstStyle/>
          <a:p>
            <a:pPr algn="r"/>
            <a:r>
              <a:rPr lang="en-US" sz="3200" dirty="0">
                <a:solidFill>
                  <a:schemeClr val="accent1"/>
                </a:solidFill>
                <a:latin typeface="Helvetica Neue Light"/>
                <a:cs typeface="Helvetica Neue Light"/>
              </a:rPr>
              <a:t>Frontend development</a:t>
            </a:r>
          </a:p>
        </p:txBody>
      </p:sp>
    </p:spTree>
    <p:extLst>
      <p:ext uri="{BB962C8B-B14F-4D97-AF65-F5344CB8AC3E}">
        <p14:creationId xmlns:p14="http://schemas.microsoft.com/office/powerpoint/2010/main" val="375184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5</a:t>
            </a:fld>
            <a:endParaRPr lang="en-US" dirty="0"/>
          </a:p>
        </p:txBody>
      </p:sp>
      <p:sp>
        <p:nvSpPr>
          <p:cNvPr id="6" name="Rectangle 5"/>
          <p:cNvSpPr/>
          <p:nvPr/>
        </p:nvSpPr>
        <p:spPr>
          <a:xfrm>
            <a:off x="179512" y="3717032"/>
            <a:ext cx="6984776" cy="584776"/>
          </a:xfrm>
          <a:prstGeom prst="rect">
            <a:avLst/>
          </a:prstGeom>
        </p:spPr>
        <p:txBody>
          <a:bodyPr wrap="square">
            <a:spAutoFit/>
          </a:bodyPr>
          <a:lstStyle/>
          <a:p>
            <a:r>
              <a:rPr lang="en-US" sz="3200" dirty="0">
                <a:solidFill>
                  <a:schemeClr val="bg1">
                    <a:lumMod val="65000"/>
                  </a:schemeClr>
                </a:solidFill>
                <a:latin typeface="Helvetica Neue Light"/>
                <a:cs typeface="Helvetica Neue Light"/>
              </a:rPr>
              <a:t>Let’s see how we do it..</a:t>
            </a:r>
          </a:p>
        </p:txBody>
      </p:sp>
      <p:sp>
        <p:nvSpPr>
          <p:cNvPr id="7" name="Rectangle 6"/>
          <p:cNvSpPr/>
          <p:nvPr/>
        </p:nvSpPr>
        <p:spPr>
          <a:xfrm>
            <a:off x="2123728" y="4365104"/>
            <a:ext cx="6912768" cy="830997"/>
          </a:xfrm>
          <a:prstGeom prst="rect">
            <a:avLst/>
          </a:prstGeom>
        </p:spPr>
        <p:txBody>
          <a:bodyPr wrap="square">
            <a:spAutoFit/>
          </a:bodyPr>
          <a:lstStyle/>
          <a:p>
            <a:r>
              <a:rPr lang="en-US" sz="2400" dirty="0">
                <a:solidFill>
                  <a:srgbClr val="595959"/>
                </a:solidFill>
                <a:latin typeface="Helvetica Neue Light"/>
                <a:cs typeface="Helvetica Neue Light"/>
              </a:rPr>
              <a:t>Let’s start with UX research and process of Usability Improvements</a:t>
            </a:r>
          </a:p>
        </p:txBody>
      </p:sp>
    </p:spTree>
    <p:extLst>
      <p:ext uri="{BB962C8B-B14F-4D97-AF65-F5344CB8AC3E}">
        <p14:creationId xmlns:p14="http://schemas.microsoft.com/office/powerpoint/2010/main" val="338027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6</a:t>
            </a:fld>
            <a:endParaRPr lang="en-US" dirty="0"/>
          </a:p>
        </p:txBody>
      </p:sp>
      <p:sp>
        <p:nvSpPr>
          <p:cNvPr id="8" name="Title 1"/>
          <p:cNvSpPr>
            <a:spLocks noGrp="1"/>
          </p:cNvSpPr>
          <p:nvPr>
            <p:ph type="title"/>
          </p:nvPr>
        </p:nvSpPr>
        <p:spPr>
          <a:xfrm>
            <a:off x="179512" y="133326"/>
            <a:ext cx="6927273" cy="487362"/>
          </a:xfrm>
        </p:spPr>
        <p:txBody>
          <a:bodyPr>
            <a:noAutofit/>
          </a:bodyPr>
          <a:lstStyle/>
          <a:p>
            <a:pPr algn="l"/>
            <a:r>
              <a:rPr lang="en-US" sz="3200" dirty="0">
                <a:solidFill>
                  <a:schemeClr val="bg1">
                    <a:lumMod val="65000"/>
                  </a:schemeClr>
                </a:solidFill>
                <a:latin typeface="Helvetica Neue Light"/>
                <a:cs typeface="Helvetica Neue Light"/>
              </a:rPr>
              <a:t>UX Research: Collecting user statistics</a:t>
            </a:r>
          </a:p>
        </p:txBody>
      </p:sp>
      <p:pic>
        <p:nvPicPr>
          <p:cNvPr id="12" name="Picture 2" descr="http://blog.kissmetrics.com/wp-content/uploads/2013/06/7-baby-face.jpg"/>
          <p:cNvPicPr>
            <a:picLocks noChangeAspect="1" noChangeArrowheads="1"/>
          </p:cNvPicPr>
          <p:nvPr/>
        </p:nvPicPr>
        <p:blipFill rotWithShape="1">
          <a:blip r:embed="rId2">
            <a:extLst>
              <a:ext uri="{28A0092B-C50C-407E-A947-70E740481C1C}">
                <a14:useLocalDpi xmlns:a14="http://schemas.microsoft.com/office/drawing/2010/main" val="0"/>
              </a:ext>
            </a:extLst>
          </a:blip>
          <a:srcRect l="8921" t="5033" b="4255"/>
          <a:stretch/>
        </p:blipFill>
        <p:spPr bwMode="auto">
          <a:xfrm>
            <a:off x="395536" y="1384404"/>
            <a:ext cx="5437115" cy="384479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084168" y="1340768"/>
            <a:ext cx="2952328" cy="1877437"/>
          </a:xfrm>
          <a:prstGeom prst="rect">
            <a:avLst/>
          </a:prstGeom>
        </p:spPr>
        <p:txBody>
          <a:bodyPr wrap="square">
            <a:spAutoFit/>
          </a:bodyPr>
          <a:lstStyle/>
          <a:p>
            <a:r>
              <a:rPr lang="en-US" dirty="0">
                <a:solidFill>
                  <a:srgbClr val="595959"/>
                </a:solidFill>
                <a:latin typeface="Helvetica Neue Light"/>
                <a:cs typeface="Helvetica Neue Light"/>
              </a:rPr>
              <a:t>Heat map data of a consumer product page…</a:t>
            </a:r>
          </a:p>
          <a:p>
            <a:endParaRPr lang="en-US" sz="1600" dirty="0">
              <a:solidFill>
                <a:srgbClr val="595959"/>
              </a:solidFill>
              <a:latin typeface="Helvetica Neue Light"/>
              <a:cs typeface="Helvetica Neue Light"/>
            </a:endParaRPr>
          </a:p>
          <a:p>
            <a:pPr marL="285750" indent="-285750">
              <a:buFont typeface="Arial"/>
              <a:buChar char="•"/>
            </a:pPr>
            <a:r>
              <a:rPr lang="en-US" sz="1600" dirty="0">
                <a:solidFill>
                  <a:srgbClr val="595959"/>
                </a:solidFill>
                <a:latin typeface="Helvetica Neue Light"/>
                <a:cs typeface="Helvetica Neue Light"/>
              </a:rPr>
              <a:t>User behavior changes based on the way the graphics or imagery interact with the end user</a:t>
            </a:r>
          </a:p>
        </p:txBody>
      </p:sp>
      <p:cxnSp>
        <p:nvCxnSpPr>
          <p:cNvPr id="4" name="Straight Connector 3"/>
          <p:cNvCxnSpPr/>
          <p:nvPr/>
        </p:nvCxnSpPr>
        <p:spPr>
          <a:xfrm>
            <a:off x="5868144" y="862855"/>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7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7</a:t>
            </a:fld>
            <a:endParaRPr lang="en-US" dirty="0"/>
          </a:p>
        </p:txBody>
      </p:sp>
      <p:sp>
        <p:nvSpPr>
          <p:cNvPr id="8" name="Title 1"/>
          <p:cNvSpPr>
            <a:spLocks noGrp="1"/>
          </p:cNvSpPr>
          <p:nvPr>
            <p:ph type="title"/>
          </p:nvPr>
        </p:nvSpPr>
        <p:spPr>
          <a:xfrm>
            <a:off x="179512" y="133326"/>
            <a:ext cx="6927273" cy="487362"/>
          </a:xfrm>
        </p:spPr>
        <p:txBody>
          <a:bodyPr>
            <a:noAutofit/>
          </a:bodyPr>
          <a:lstStyle/>
          <a:p>
            <a:r>
              <a:rPr lang="en-US" sz="3200" dirty="0">
                <a:solidFill>
                  <a:schemeClr val="bg1">
                    <a:lumMod val="65000"/>
                  </a:schemeClr>
                </a:solidFill>
                <a:latin typeface="Helvetica Neue Light"/>
                <a:cs typeface="Helvetica Neue Light"/>
              </a:rPr>
              <a:t>UX Research: Collecting user statistics</a:t>
            </a:r>
          </a:p>
        </p:txBody>
      </p:sp>
      <p:sp>
        <p:nvSpPr>
          <p:cNvPr id="13" name="Rectangle 12"/>
          <p:cNvSpPr/>
          <p:nvPr/>
        </p:nvSpPr>
        <p:spPr>
          <a:xfrm>
            <a:off x="6084168" y="1340768"/>
            <a:ext cx="2952328" cy="1631216"/>
          </a:xfrm>
          <a:prstGeom prst="rect">
            <a:avLst/>
          </a:prstGeom>
        </p:spPr>
        <p:txBody>
          <a:bodyPr wrap="square">
            <a:spAutoFit/>
          </a:bodyPr>
          <a:lstStyle/>
          <a:p>
            <a:r>
              <a:rPr lang="en-US" dirty="0">
                <a:solidFill>
                  <a:srgbClr val="595959"/>
                </a:solidFill>
                <a:latin typeface="Helvetica Neue Light"/>
                <a:cs typeface="Helvetica Neue Light"/>
              </a:rPr>
              <a:t>Heat map data of a consumer product page…</a:t>
            </a:r>
          </a:p>
          <a:p>
            <a:endParaRPr lang="en-US" sz="1600" dirty="0">
              <a:solidFill>
                <a:srgbClr val="595959"/>
              </a:solidFill>
              <a:latin typeface="Helvetica Neue Light"/>
              <a:cs typeface="Helvetica Neue Light"/>
            </a:endParaRPr>
          </a:p>
          <a:p>
            <a:pPr marL="285750" indent="-285750">
              <a:buFont typeface="Arial"/>
              <a:buChar char="•"/>
            </a:pPr>
            <a:r>
              <a:rPr lang="en-US" sz="1600" dirty="0">
                <a:solidFill>
                  <a:srgbClr val="595959"/>
                </a:solidFill>
                <a:latin typeface="Helvetica Neue Light"/>
                <a:cs typeface="Helvetica Neue Light"/>
              </a:rPr>
              <a:t>User’s attention changes based on the images used</a:t>
            </a:r>
          </a:p>
          <a:p>
            <a:endParaRPr lang="en-US" sz="1600" dirty="0">
              <a:solidFill>
                <a:srgbClr val="595959"/>
              </a:solidFill>
              <a:latin typeface="Helvetica Neue Light"/>
              <a:cs typeface="Helvetica Neue Light"/>
            </a:endParaRPr>
          </a:p>
        </p:txBody>
      </p:sp>
      <p:cxnSp>
        <p:nvCxnSpPr>
          <p:cNvPr id="4" name="Straight Connector 3"/>
          <p:cNvCxnSpPr/>
          <p:nvPr/>
        </p:nvCxnSpPr>
        <p:spPr>
          <a:xfrm>
            <a:off x="5868144" y="844466"/>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Picture 2" descr="http://eyetracking.me/wp-content/uploads/2009/06/tobii_heatmap.jpg"/>
          <p:cNvPicPr>
            <a:picLocks noChangeAspect="1" noChangeArrowheads="1"/>
          </p:cNvPicPr>
          <p:nvPr/>
        </p:nvPicPr>
        <p:blipFill rotWithShape="1">
          <a:blip r:embed="rId2">
            <a:extLst>
              <a:ext uri="{28A0092B-C50C-407E-A947-70E740481C1C}">
                <a14:useLocalDpi xmlns:a14="http://schemas.microsoft.com/office/drawing/2010/main" val="0"/>
              </a:ext>
            </a:extLst>
          </a:blip>
          <a:srcRect l="10733" t="-2777" r="-10733" b="2777"/>
          <a:stretch/>
        </p:blipFill>
        <p:spPr bwMode="auto">
          <a:xfrm>
            <a:off x="183069" y="1278454"/>
            <a:ext cx="5541059" cy="38787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6104076" y="4149080"/>
            <a:ext cx="2860412" cy="1754327"/>
          </a:xfrm>
          <a:prstGeom prst="rect">
            <a:avLst/>
          </a:prstGeom>
        </p:spPr>
        <p:txBody>
          <a:bodyPr wrap="square">
            <a:spAutoFit/>
          </a:bodyPr>
          <a:lstStyle/>
          <a:p>
            <a:pPr marL="285750" indent="-285750">
              <a:buFont typeface="Arial"/>
              <a:buChar char="•"/>
            </a:pPr>
            <a:r>
              <a:rPr lang="en-US" dirty="0">
                <a:solidFill>
                  <a:schemeClr val="tx1">
                    <a:lumMod val="50000"/>
                    <a:lumOff val="50000"/>
                  </a:schemeClr>
                </a:solidFill>
                <a:latin typeface="Helvetica Neue Light"/>
                <a:cs typeface="Helvetica Neue Light"/>
              </a:rPr>
              <a:t>Espire uses </a:t>
            </a:r>
            <a:r>
              <a:rPr lang="en-US" dirty="0">
                <a:latin typeface="Helvetica Neue Light"/>
                <a:cs typeface="Helvetica Neue Light"/>
              </a:rPr>
              <a:t>Google Analytics and </a:t>
            </a:r>
            <a:r>
              <a:rPr lang="en-US" dirty="0" err="1">
                <a:latin typeface="Helvetica Neue Light"/>
                <a:cs typeface="Helvetica Neue Light"/>
              </a:rPr>
              <a:t>CrazyEgg</a:t>
            </a:r>
            <a:r>
              <a:rPr lang="en-US" dirty="0">
                <a:solidFill>
                  <a:schemeClr val="tx1">
                    <a:lumMod val="50000"/>
                    <a:lumOff val="50000"/>
                  </a:schemeClr>
                </a:solidFill>
                <a:latin typeface="Helvetica Neue Light"/>
                <a:cs typeface="Helvetica Neue Light"/>
              </a:rPr>
              <a:t> for retrieving user statistics on a particular portal, website or product.</a:t>
            </a:r>
          </a:p>
        </p:txBody>
      </p:sp>
    </p:spTree>
    <p:extLst>
      <p:ext uri="{BB962C8B-B14F-4D97-AF65-F5344CB8AC3E}">
        <p14:creationId xmlns:p14="http://schemas.microsoft.com/office/powerpoint/2010/main" val="1800365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8</a:t>
            </a:fld>
            <a:endParaRPr lang="en-US" dirty="0"/>
          </a:p>
        </p:txBody>
      </p:sp>
      <p:sp>
        <p:nvSpPr>
          <p:cNvPr id="8" name="Title 1"/>
          <p:cNvSpPr>
            <a:spLocks noGrp="1"/>
          </p:cNvSpPr>
          <p:nvPr>
            <p:ph type="title"/>
          </p:nvPr>
        </p:nvSpPr>
        <p:spPr>
          <a:xfrm>
            <a:off x="179512" y="133326"/>
            <a:ext cx="6927273" cy="487362"/>
          </a:xfrm>
        </p:spPr>
        <p:txBody>
          <a:bodyPr>
            <a:noAutofit/>
          </a:bodyPr>
          <a:lstStyle/>
          <a:p>
            <a:r>
              <a:rPr lang="en-US" sz="3200" dirty="0">
                <a:solidFill>
                  <a:schemeClr val="bg1">
                    <a:lumMod val="65000"/>
                  </a:schemeClr>
                </a:solidFill>
                <a:latin typeface="Helvetica Neue Light"/>
                <a:cs typeface="Helvetica Neue Light"/>
              </a:rPr>
              <a:t>Usability: </a:t>
            </a:r>
            <a:r>
              <a:rPr lang="en-US" sz="2400" dirty="0">
                <a:solidFill>
                  <a:schemeClr val="bg1">
                    <a:lumMod val="65000"/>
                  </a:schemeClr>
                </a:solidFill>
                <a:latin typeface="Helvetica Neue Light"/>
                <a:cs typeface="Helvetica Neue Light"/>
              </a:rPr>
              <a:t>A typical case of improving search</a:t>
            </a:r>
            <a:endParaRPr lang="en-US" dirty="0">
              <a:solidFill>
                <a:schemeClr val="bg1">
                  <a:lumMod val="65000"/>
                </a:schemeClr>
              </a:solidFill>
              <a:latin typeface="Helvetica Neue Light"/>
              <a:cs typeface="Helvetica Neue Light"/>
            </a:endParaRPr>
          </a:p>
        </p:txBody>
      </p:sp>
      <p:sp>
        <p:nvSpPr>
          <p:cNvPr id="13" name="Rectangle 12"/>
          <p:cNvSpPr/>
          <p:nvPr/>
        </p:nvSpPr>
        <p:spPr>
          <a:xfrm>
            <a:off x="6084168" y="1340768"/>
            <a:ext cx="2952328" cy="3877985"/>
          </a:xfrm>
          <a:prstGeom prst="rect">
            <a:avLst/>
          </a:prstGeom>
        </p:spPr>
        <p:txBody>
          <a:bodyPr wrap="square">
            <a:spAutoFit/>
          </a:bodyPr>
          <a:lstStyle/>
          <a:p>
            <a:r>
              <a:rPr lang="en-US" dirty="0">
                <a:solidFill>
                  <a:srgbClr val="595959"/>
                </a:solidFill>
                <a:latin typeface="Helvetica Neue Light"/>
                <a:cs typeface="Helvetica Neue Light"/>
              </a:rPr>
              <a:t>Industry : real estate</a:t>
            </a:r>
          </a:p>
          <a:p>
            <a:endParaRPr lang="en-US" dirty="0">
              <a:solidFill>
                <a:srgbClr val="595959"/>
              </a:solidFill>
              <a:latin typeface="Helvetica Neue Light"/>
              <a:cs typeface="Helvetica Neue Light"/>
            </a:endParaRPr>
          </a:p>
          <a:p>
            <a:r>
              <a:rPr lang="en-US" dirty="0">
                <a:solidFill>
                  <a:srgbClr val="595959"/>
                </a:solidFill>
                <a:latin typeface="Helvetica Neue Light"/>
                <a:cs typeface="Helvetica Neue Light"/>
              </a:rPr>
              <a:t>Problem identification: </a:t>
            </a:r>
          </a:p>
          <a:p>
            <a:endParaRPr lang="en-US"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Too many clicks to reach to the search results</a:t>
            </a:r>
          </a:p>
          <a:p>
            <a:pPr marL="285750" indent="-285750">
              <a:buFont typeface="Arial"/>
              <a:buChar char="•"/>
            </a:pPr>
            <a:endParaRPr lang="en-US" sz="1400"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Too many fields to select leaving the users confused</a:t>
            </a:r>
          </a:p>
          <a:p>
            <a:pPr marL="285750" indent="-285750">
              <a:buFont typeface="Arial"/>
              <a:buChar char="•"/>
            </a:pPr>
            <a:endParaRPr lang="en-US" sz="1400" dirty="0">
              <a:solidFill>
                <a:srgbClr val="595959"/>
              </a:solidFill>
              <a:latin typeface="Helvetica Neue Light"/>
              <a:cs typeface="Helvetica Neue Light"/>
            </a:endParaRPr>
          </a:p>
          <a:p>
            <a:pPr marL="285750" indent="-285750">
              <a:buFont typeface="Arial"/>
              <a:buChar char="•"/>
            </a:pPr>
            <a:r>
              <a:rPr lang="en-US" sz="1400" dirty="0">
                <a:solidFill>
                  <a:srgbClr val="595959"/>
                </a:solidFill>
                <a:latin typeface="Helvetica Neue Light"/>
                <a:cs typeface="Helvetica Neue Light"/>
              </a:rPr>
              <a:t>Most users left the page mid way because of time taken to fill details and reach to results</a:t>
            </a:r>
            <a:endParaRPr lang="en-US" sz="1600" dirty="0">
              <a:solidFill>
                <a:srgbClr val="595959"/>
              </a:solidFill>
              <a:latin typeface="Helvetica Neue Light"/>
              <a:cs typeface="Helvetica Neue Light"/>
            </a:endParaRPr>
          </a:p>
          <a:p>
            <a:pPr marL="285750" indent="-285750">
              <a:buFont typeface="Arial"/>
              <a:buChar char="•"/>
            </a:pPr>
            <a:endParaRPr lang="en-US" sz="1600" dirty="0">
              <a:solidFill>
                <a:srgbClr val="595959"/>
              </a:solidFill>
              <a:latin typeface="Helvetica Neue Light"/>
              <a:cs typeface="Helvetica Neue Light"/>
            </a:endParaRPr>
          </a:p>
          <a:p>
            <a:endParaRPr lang="en-US" sz="1600" dirty="0">
              <a:solidFill>
                <a:srgbClr val="595959"/>
              </a:solidFill>
              <a:latin typeface="Helvetica Neue Light"/>
              <a:cs typeface="Helvetica Neue Light"/>
            </a:endParaRPr>
          </a:p>
          <a:p>
            <a:endParaRPr lang="en-US" sz="1600" dirty="0">
              <a:solidFill>
                <a:srgbClr val="595959"/>
              </a:solidFill>
              <a:latin typeface="Helvetica Neue Light"/>
              <a:cs typeface="Helvetica Neue Light"/>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33" y="1234970"/>
            <a:ext cx="3089143" cy="391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Straight Connector 9"/>
          <p:cNvCxnSpPr/>
          <p:nvPr/>
        </p:nvCxnSpPr>
        <p:spPr>
          <a:xfrm>
            <a:off x="5868144" y="988482"/>
            <a:ext cx="72008" cy="5392846"/>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62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err="1"/>
              <a:t>Espire’s</a:t>
            </a:r>
            <a:r>
              <a:rPr lang="en-US" dirty="0"/>
              <a:t> UX Capabilities |  </a:t>
            </a:r>
            <a:r>
              <a:rPr lang="is-IS" dirty="0"/>
              <a:t>2016</a:t>
            </a:r>
            <a:endParaRPr lang="en-US" dirty="0"/>
          </a:p>
        </p:txBody>
      </p:sp>
      <p:sp>
        <p:nvSpPr>
          <p:cNvPr id="5" name="Slide Number Placeholder 4"/>
          <p:cNvSpPr>
            <a:spLocks noGrp="1"/>
          </p:cNvSpPr>
          <p:nvPr>
            <p:ph type="sldNum" sz="quarter" idx="11"/>
          </p:nvPr>
        </p:nvSpPr>
        <p:spPr/>
        <p:txBody>
          <a:bodyPr/>
          <a:lstStyle/>
          <a:p>
            <a:pPr>
              <a:defRPr/>
            </a:pPr>
            <a:fld id="{FFCDC694-0B0C-034A-9F83-42EE22016468}" type="slidenum">
              <a:rPr lang="en-US" smtClean="0"/>
              <a:pPr>
                <a:defRPr/>
              </a:pPr>
              <a:t>9</a:t>
            </a:fld>
            <a:endParaRPr lang="en-US" dirty="0"/>
          </a:p>
        </p:txBody>
      </p:sp>
      <p:sp>
        <p:nvSpPr>
          <p:cNvPr id="13" name="Rectangle 12"/>
          <p:cNvSpPr/>
          <p:nvPr/>
        </p:nvSpPr>
        <p:spPr>
          <a:xfrm>
            <a:off x="6084168" y="1124744"/>
            <a:ext cx="2952328" cy="4247316"/>
          </a:xfrm>
          <a:prstGeom prst="rect">
            <a:avLst/>
          </a:prstGeom>
        </p:spPr>
        <p:txBody>
          <a:bodyPr wrap="square">
            <a:spAutoFit/>
          </a:bodyPr>
          <a:lstStyle/>
          <a:p>
            <a:r>
              <a:rPr lang="en-US" dirty="0">
                <a:solidFill>
                  <a:srgbClr val="595959"/>
                </a:solidFill>
                <a:latin typeface="Helvetica Neue Light"/>
                <a:cs typeface="Helvetica Neue Light"/>
              </a:rPr>
              <a:t>Industry : real estate</a:t>
            </a:r>
          </a:p>
          <a:p>
            <a:endParaRPr lang="en-US" dirty="0">
              <a:solidFill>
                <a:srgbClr val="595959"/>
              </a:solidFill>
              <a:latin typeface="Helvetica Neue Light"/>
              <a:cs typeface="Helvetica Neue Light"/>
            </a:endParaRPr>
          </a:p>
          <a:p>
            <a:r>
              <a:rPr lang="en-US" dirty="0">
                <a:solidFill>
                  <a:srgbClr val="595959"/>
                </a:solidFill>
                <a:latin typeface="Helvetica Neue Light"/>
                <a:cs typeface="Helvetica Neue Light"/>
              </a:rPr>
              <a:t>Collecting facts and in-depth analysis</a:t>
            </a:r>
          </a:p>
          <a:p>
            <a:endParaRPr lang="en-US" dirty="0">
              <a:solidFill>
                <a:srgbClr val="595959"/>
              </a:solidFill>
              <a:latin typeface="Helvetica Neue Light"/>
              <a:cs typeface="Helvetica Neue Light"/>
            </a:endParaRPr>
          </a:p>
          <a:p>
            <a:pPr marL="171450" indent="-171450">
              <a:buFont typeface="Arial"/>
              <a:buChar char="•"/>
            </a:pPr>
            <a:r>
              <a:rPr lang="en-US" sz="1200" dirty="0">
                <a:solidFill>
                  <a:srgbClr val="595959"/>
                </a:solidFill>
                <a:latin typeface="Helvetica Neue Light"/>
                <a:cs typeface="Helvetica Neue Light"/>
              </a:rPr>
              <a:t>Heat map analysis to understand how much time users are taking to effectively complete a task</a:t>
            </a:r>
          </a:p>
          <a:p>
            <a:pPr marL="171450" indent="-171450">
              <a:buFont typeface="Arial"/>
              <a:buChar char="•"/>
            </a:pPr>
            <a:endParaRPr lang="en-US" sz="1200" dirty="0">
              <a:solidFill>
                <a:srgbClr val="595959"/>
              </a:solidFill>
              <a:latin typeface="Helvetica Neue Light"/>
              <a:cs typeface="Helvetica Neue Light"/>
            </a:endParaRPr>
          </a:p>
          <a:p>
            <a:pPr marL="171450" indent="-171450">
              <a:buFont typeface="Arial"/>
              <a:buChar char="•"/>
            </a:pPr>
            <a:r>
              <a:rPr lang="en-US" sz="1200" dirty="0">
                <a:solidFill>
                  <a:srgbClr val="595959"/>
                </a:solidFill>
                <a:latin typeface="Helvetica Neue Light"/>
                <a:cs typeface="Helvetica Neue Light"/>
              </a:rPr>
              <a:t>Heat map analysis to determine where user is clicking further giving understanding how users are treating current system and UX</a:t>
            </a:r>
          </a:p>
          <a:p>
            <a:endParaRPr lang="en-US" sz="1200" dirty="0">
              <a:solidFill>
                <a:srgbClr val="595959"/>
              </a:solidFill>
              <a:latin typeface="Helvetica Neue Light"/>
              <a:cs typeface="Helvetica Neue Light"/>
            </a:endParaRPr>
          </a:p>
          <a:p>
            <a:pPr marL="171450" indent="-171450">
              <a:buFont typeface="Arial"/>
              <a:buChar char="•"/>
            </a:pPr>
            <a:r>
              <a:rPr lang="en-US" sz="1200" dirty="0">
                <a:solidFill>
                  <a:srgbClr val="595959"/>
                </a:solidFill>
                <a:latin typeface="Helvetica Neue Light"/>
                <a:cs typeface="Helvetica Neue Light"/>
              </a:rPr>
              <a:t>Collecting data: what type of properties (e.g. 2 bed room) or BUY/RENT more popular amongst users</a:t>
            </a:r>
          </a:p>
          <a:p>
            <a:pPr marL="171450" indent="-171450">
              <a:buFont typeface="Arial"/>
              <a:buChar char="•"/>
            </a:pPr>
            <a:endParaRPr lang="en-US" sz="1200" dirty="0">
              <a:solidFill>
                <a:srgbClr val="595959"/>
              </a:solidFill>
              <a:latin typeface="Helvetica Neue Light"/>
              <a:cs typeface="Helvetica Neue Light"/>
            </a:endParaRPr>
          </a:p>
          <a:p>
            <a:pPr marL="171450" indent="-171450">
              <a:buFont typeface="Arial"/>
              <a:buChar char="•"/>
            </a:pPr>
            <a:r>
              <a:rPr lang="en-US" sz="1200" dirty="0">
                <a:solidFill>
                  <a:srgbClr val="595959"/>
                </a:solidFill>
                <a:latin typeface="Helvetica Neue Light"/>
                <a:cs typeface="Helvetica Neue Light"/>
              </a:rPr>
              <a:t>Exit points: understanding what’s making the user to exit the application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1724"/>
            <a:ext cx="2648493" cy="3307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3"/>
          <a:stretch>
            <a:fillRect/>
          </a:stretch>
        </p:blipFill>
        <p:spPr>
          <a:xfrm>
            <a:off x="3058543" y="921562"/>
            <a:ext cx="2665585" cy="5152516"/>
          </a:xfrm>
          <a:prstGeom prst="rect">
            <a:avLst/>
          </a:prstGeom>
        </p:spPr>
      </p:pic>
      <p:sp>
        <p:nvSpPr>
          <p:cNvPr id="15" name="Title 1"/>
          <p:cNvSpPr>
            <a:spLocks noGrp="1"/>
          </p:cNvSpPr>
          <p:nvPr>
            <p:ph type="title"/>
          </p:nvPr>
        </p:nvSpPr>
        <p:spPr>
          <a:xfrm>
            <a:off x="179512" y="116632"/>
            <a:ext cx="6927273" cy="487362"/>
          </a:xfrm>
        </p:spPr>
        <p:txBody>
          <a:bodyPr>
            <a:noAutofit/>
          </a:bodyPr>
          <a:lstStyle/>
          <a:p>
            <a:r>
              <a:rPr lang="en-US" sz="3200" dirty="0">
                <a:solidFill>
                  <a:schemeClr val="bg1">
                    <a:lumMod val="65000"/>
                  </a:schemeClr>
                </a:solidFill>
                <a:latin typeface="Helvetica Neue Light"/>
                <a:cs typeface="Helvetica Neue Light"/>
              </a:rPr>
              <a:t>Usability:</a:t>
            </a:r>
            <a:r>
              <a:rPr lang="en-US" sz="4000" dirty="0">
                <a:solidFill>
                  <a:schemeClr val="bg1">
                    <a:lumMod val="65000"/>
                  </a:schemeClr>
                </a:solidFill>
                <a:latin typeface="Helvetica Neue Light"/>
                <a:cs typeface="Helvetica Neue Light"/>
              </a:rPr>
              <a:t> </a:t>
            </a:r>
            <a:r>
              <a:rPr lang="en-US" sz="2400" dirty="0">
                <a:solidFill>
                  <a:schemeClr val="bg1">
                    <a:lumMod val="65000"/>
                  </a:schemeClr>
                </a:solidFill>
                <a:latin typeface="Helvetica Neue Light"/>
                <a:cs typeface="Helvetica Neue Light"/>
              </a:rPr>
              <a:t>A typical case of improving search</a:t>
            </a:r>
            <a:endParaRPr lang="en-US" sz="1600" dirty="0">
              <a:solidFill>
                <a:schemeClr val="bg1">
                  <a:lumMod val="65000"/>
                </a:schemeClr>
              </a:solidFill>
              <a:latin typeface="Helvetica Neue Light"/>
              <a:cs typeface="Helvetica Neue Light"/>
            </a:endParaRPr>
          </a:p>
        </p:txBody>
      </p:sp>
      <p:cxnSp>
        <p:nvCxnSpPr>
          <p:cNvPr id="16" name="Straight Connector 15"/>
          <p:cNvCxnSpPr/>
          <p:nvPr/>
        </p:nvCxnSpPr>
        <p:spPr>
          <a:xfrm>
            <a:off x="5868144" y="646832"/>
            <a:ext cx="72008" cy="5932131"/>
          </a:xfrm>
          <a:prstGeom prst="line">
            <a:avLst/>
          </a:prstGeom>
          <a:ln w="3175"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523295"/>
      </p:ext>
    </p:extLst>
  </p:cSld>
  <p:clrMapOvr>
    <a:masterClrMapping/>
  </p:clrMapOvr>
</p:sld>
</file>

<file path=ppt/theme/theme1.xml><?xml version="1.0" encoding="utf-8"?>
<a:theme xmlns:a="http://schemas.openxmlformats.org/drawingml/2006/main" name="Espire-themeAug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cmpd="sng">
          <a:solidFill>
            <a:schemeClr val="tx1">
              <a:lumMod val="50000"/>
              <a:lumOff val="50000"/>
            </a:schemeClr>
          </a:solidFill>
          <a:prstDash val="dash"/>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spire-themeAug2014" id="{1C217208-2DF3-46DF-9B32-2520B916B49C}" vid="{61FAEA7C-EF5A-4293-8B8F-59BFE5D2E5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Espire-themeAug2014</Template>
  <TotalTime>1871</TotalTime>
  <Words>1193</Words>
  <Application>Microsoft Office PowerPoint</Application>
  <PresentationFormat>On-screen Show (4:3)</PresentationFormat>
  <Paragraphs>216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ＭＳ Ｐゴシック</vt:lpstr>
      <vt:lpstr>Arial</vt:lpstr>
      <vt:lpstr>Calibri</vt:lpstr>
      <vt:lpstr>Helvetica Neue</vt:lpstr>
      <vt:lpstr>Helvetica Neue Light</vt:lpstr>
      <vt:lpstr>Helvetica Neue Thin</vt:lpstr>
      <vt:lpstr>Trebuchet MS</vt:lpstr>
      <vt:lpstr>Espire-themeAug2014</vt:lpstr>
      <vt:lpstr>Espire’s UX and UI Capabilities</vt:lpstr>
      <vt:lpstr>PowerPoint Presentation</vt:lpstr>
      <vt:lpstr>PowerPoint Presentation</vt:lpstr>
      <vt:lpstr>PowerPoint Presentation</vt:lpstr>
      <vt:lpstr>PowerPoint Presentation</vt:lpstr>
      <vt:lpstr>UX Research: Collecting user statistics</vt:lpstr>
      <vt:lpstr>UX Research: Collecting user statistics</vt:lpstr>
      <vt:lpstr>Usability: A typical case of improving search</vt:lpstr>
      <vt:lpstr>Usability: A typical case of improving search</vt:lpstr>
      <vt:lpstr>Usability: A typical case of improving search</vt:lpstr>
      <vt:lpstr>PowerPoint Presentation</vt:lpstr>
      <vt:lpstr>UX Design: From thoughts to blueprints</vt:lpstr>
      <vt:lpstr>UX Design: From blueprints to interaction design</vt:lpstr>
      <vt:lpstr>Creative Design: From interaction design to visual design</vt:lpstr>
      <vt:lpstr>Front End Development: From visual design to working HTML5 pages</vt:lpstr>
      <vt:lpstr>Our expertise on front end development</vt:lpstr>
      <vt:lpstr>HTML binding frameworks</vt:lpstr>
      <vt:lpstr>CSS frameworks</vt:lpstr>
      <vt:lpstr>Code compliance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Espire</dc:creator>
  <cp:lastModifiedBy>Amit Chandel</cp:lastModifiedBy>
  <cp:revision>439</cp:revision>
  <dcterms:created xsi:type="dcterms:W3CDTF">2014-11-21T11:40:12Z</dcterms:created>
  <dcterms:modified xsi:type="dcterms:W3CDTF">2016-08-02T14:49:04Z</dcterms:modified>
</cp:coreProperties>
</file>